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7.jpg" ContentType="image/tif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6" r:id="rId2"/>
    <p:sldId id="507" r:id="rId3"/>
    <p:sldId id="508" r:id="rId4"/>
    <p:sldId id="510" r:id="rId5"/>
    <p:sldId id="645" r:id="rId6"/>
    <p:sldId id="450" r:id="rId7"/>
    <p:sldId id="451" r:id="rId8"/>
    <p:sldId id="505" r:id="rId9"/>
    <p:sldId id="452" r:id="rId10"/>
    <p:sldId id="453" r:id="rId11"/>
    <p:sldId id="454" r:id="rId12"/>
    <p:sldId id="455" r:id="rId13"/>
    <p:sldId id="456" r:id="rId14"/>
    <p:sldId id="457" r:id="rId15"/>
    <p:sldId id="458" r:id="rId16"/>
    <p:sldId id="459" r:id="rId17"/>
    <p:sldId id="426" r:id="rId18"/>
    <p:sldId id="511" r:id="rId19"/>
    <p:sldId id="549" r:id="rId20"/>
    <p:sldId id="539" r:id="rId21"/>
    <p:sldId id="512" r:id="rId22"/>
    <p:sldId id="513" r:id="rId23"/>
    <p:sldId id="540" r:id="rId24"/>
    <p:sldId id="541" r:id="rId25"/>
    <p:sldId id="542" r:id="rId26"/>
    <p:sldId id="543" r:id="rId27"/>
    <p:sldId id="465" r:id="rId28"/>
    <p:sldId id="466" r:id="rId29"/>
    <p:sldId id="643" r:id="rId30"/>
    <p:sldId id="544" r:id="rId31"/>
    <p:sldId id="646" r:id="rId32"/>
    <p:sldId id="519" r:id="rId33"/>
    <p:sldId id="523" r:id="rId34"/>
    <p:sldId id="524" r:id="rId35"/>
    <p:sldId id="520" r:id="rId36"/>
    <p:sldId id="521" r:id="rId37"/>
    <p:sldId id="550" r:id="rId38"/>
    <p:sldId id="522" r:id="rId39"/>
    <p:sldId id="525" r:id="rId40"/>
    <p:sldId id="526" r:id="rId41"/>
    <p:sldId id="551" r:id="rId42"/>
    <p:sldId id="530" r:id="rId43"/>
    <p:sldId id="547" r:id="rId44"/>
    <p:sldId id="651"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7173"/>
    <a:srgbClr val="717074"/>
    <a:srgbClr val="F08B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38" autoAdjust="0"/>
    <p:restoredTop sz="97279" autoAdjust="0"/>
  </p:normalViewPr>
  <p:slideViewPr>
    <p:cSldViewPr snapToGrid="0" snapToObjects="1">
      <p:cViewPr varScale="1">
        <p:scale>
          <a:sx n="87" d="100"/>
          <a:sy n="87" d="100"/>
        </p:scale>
        <p:origin x="-81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AA1D3A-E01D-2B44-A17F-B619067782F1}" type="datetimeFigureOut">
              <a:rPr lang="en-US" smtClean="0"/>
              <a:t>20/09/2014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C2AE76-73FB-D440-8F71-CFC53CDBACB2}" type="slidenum">
              <a:rPr lang="en-US" smtClean="0"/>
              <a:t>‹#›</a:t>
            </a:fld>
            <a:endParaRPr lang="en-US"/>
          </a:p>
        </p:txBody>
      </p:sp>
    </p:spTree>
    <p:extLst>
      <p:ext uri="{BB962C8B-B14F-4D97-AF65-F5344CB8AC3E}">
        <p14:creationId xmlns:p14="http://schemas.microsoft.com/office/powerpoint/2010/main" val="24052581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5F3BFB81-1F33-6242-9062-C9C6911F87C3}" type="datetimeFigureOut">
              <a:rPr lang="en-US" smtClean="0"/>
              <a:t>20/09/2014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70DE5-3247-4C48-B1F5-4F0329C503E0}" type="slidenum">
              <a:rPr lang="en-US" smtClean="0"/>
              <a:t>‹#›</a:t>
            </a:fld>
            <a:endParaRPr lang="en-US"/>
          </a:p>
        </p:txBody>
      </p:sp>
    </p:spTree>
    <p:extLst>
      <p:ext uri="{BB962C8B-B14F-4D97-AF65-F5344CB8AC3E}">
        <p14:creationId xmlns:p14="http://schemas.microsoft.com/office/powerpoint/2010/main" val="2720540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F3BFB81-1F33-6242-9062-C9C6911F87C3}" type="datetimeFigureOut">
              <a:rPr lang="en-US" smtClean="0"/>
              <a:t>20/09/2014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70DE5-3247-4C48-B1F5-4F0329C503E0}" type="slidenum">
              <a:rPr lang="en-US" smtClean="0"/>
              <a:t>‹#›</a:t>
            </a:fld>
            <a:endParaRPr lang="en-US"/>
          </a:p>
        </p:txBody>
      </p:sp>
    </p:spTree>
    <p:extLst>
      <p:ext uri="{BB962C8B-B14F-4D97-AF65-F5344CB8AC3E}">
        <p14:creationId xmlns:p14="http://schemas.microsoft.com/office/powerpoint/2010/main" val="3422741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F3BFB81-1F33-6242-9062-C9C6911F87C3}" type="datetimeFigureOut">
              <a:rPr lang="en-US" smtClean="0"/>
              <a:t>20/09/2014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70DE5-3247-4C48-B1F5-4F0329C503E0}" type="slidenum">
              <a:rPr lang="en-US" smtClean="0"/>
              <a:t>‹#›</a:t>
            </a:fld>
            <a:endParaRPr lang="en-US"/>
          </a:p>
        </p:txBody>
      </p:sp>
    </p:spTree>
    <p:extLst>
      <p:ext uri="{BB962C8B-B14F-4D97-AF65-F5344CB8AC3E}">
        <p14:creationId xmlns:p14="http://schemas.microsoft.com/office/powerpoint/2010/main" val="3270186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3" name="Date Placeholder 2"/>
          <p:cNvSpPr>
            <a:spLocks noGrp="1"/>
          </p:cNvSpPr>
          <p:nvPr>
            <p:ph type="dt" sz="half" idx="10"/>
          </p:nvPr>
        </p:nvSpPr>
        <p:spPr>
          <a:xfrm>
            <a:off x="457651" y="6245202"/>
            <a:ext cx="2133079" cy="476623"/>
          </a:xfrm>
          <a:prstGeom prst="rect">
            <a:avLst/>
          </a:prstGeom>
        </p:spPr>
        <p:txBody>
          <a:bodyPr lIns="91435" tIns="45718" rIns="91435" bIns="45718"/>
          <a:lstStyle>
            <a:lvl1pPr>
              <a:defRPr/>
            </a:lvl1pPr>
          </a:lstStyle>
          <a:p>
            <a:pPr>
              <a:defRPr/>
            </a:pPr>
            <a:endParaRPr lang="en-AU"/>
          </a:p>
        </p:txBody>
      </p:sp>
      <p:sp>
        <p:nvSpPr>
          <p:cNvPr id="4" name="Footer Placeholder 3"/>
          <p:cNvSpPr>
            <a:spLocks noGrp="1"/>
          </p:cNvSpPr>
          <p:nvPr>
            <p:ph type="ftr" sz="quarter" idx="11"/>
          </p:nvPr>
        </p:nvSpPr>
        <p:spPr>
          <a:xfrm>
            <a:off x="3124279" y="6245202"/>
            <a:ext cx="2895451" cy="476623"/>
          </a:xfrm>
          <a:prstGeom prst="rect">
            <a:avLst/>
          </a:prstGeom>
        </p:spPr>
        <p:txBody>
          <a:bodyPr lIns="91435" tIns="45718" rIns="91435" bIns="45718"/>
          <a:lstStyle>
            <a:lvl1pPr>
              <a:defRPr/>
            </a:lvl1pPr>
          </a:lstStyle>
          <a:p>
            <a:pPr>
              <a:defRPr/>
            </a:pPr>
            <a:endParaRPr lang="en-AU"/>
          </a:p>
        </p:txBody>
      </p:sp>
      <p:sp>
        <p:nvSpPr>
          <p:cNvPr id="5" name="Slide Number Placeholder 4"/>
          <p:cNvSpPr>
            <a:spLocks noGrp="1"/>
          </p:cNvSpPr>
          <p:nvPr>
            <p:ph type="sldNum" sz="quarter" idx="12"/>
          </p:nvPr>
        </p:nvSpPr>
        <p:spPr>
          <a:xfrm>
            <a:off x="6553279" y="6245202"/>
            <a:ext cx="2133079" cy="476623"/>
          </a:xfrm>
          <a:prstGeom prst="rect">
            <a:avLst/>
          </a:prstGeom>
        </p:spPr>
        <p:txBody>
          <a:bodyPr lIns="91435" tIns="45718" rIns="91435" bIns="45718"/>
          <a:lstStyle>
            <a:lvl1pPr>
              <a:defRPr/>
            </a:lvl1pPr>
          </a:lstStyle>
          <a:p>
            <a:pPr>
              <a:defRPr/>
            </a:pPr>
            <a:fld id="{FDD78942-0857-5642-90BD-2EF350DA8A71}" type="slidenum">
              <a:rPr lang="en-AU"/>
              <a:pPr>
                <a:defRPr/>
              </a:pPr>
              <a:t>‹#›</a:t>
            </a:fld>
            <a:endParaRPr lang="en-AU"/>
          </a:p>
        </p:txBody>
      </p:sp>
    </p:spTree>
    <p:extLst>
      <p:ext uri="{BB962C8B-B14F-4D97-AF65-F5344CB8AC3E}">
        <p14:creationId xmlns:p14="http://schemas.microsoft.com/office/powerpoint/2010/main" val="1501309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F3BFB81-1F33-6242-9062-C9C6911F87C3}" type="datetimeFigureOut">
              <a:rPr lang="en-US" smtClean="0"/>
              <a:t>20/09/2014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70DE5-3247-4C48-B1F5-4F0329C503E0}" type="slidenum">
              <a:rPr lang="en-US" smtClean="0"/>
              <a:t>‹#›</a:t>
            </a:fld>
            <a:endParaRPr lang="en-US"/>
          </a:p>
        </p:txBody>
      </p:sp>
    </p:spTree>
    <p:extLst>
      <p:ext uri="{BB962C8B-B14F-4D97-AF65-F5344CB8AC3E}">
        <p14:creationId xmlns:p14="http://schemas.microsoft.com/office/powerpoint/2010/main" val="2815974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5F3BFB81-1F33-6242-9062-C9C6911F87C3}" type="datetimeFigureOut">
              <a:rPr lang="en-US" smtClean="0"/>
              <a:t>20/09/2014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70DE5-3247-4C48-B1F5-4F0329C503E0}" type="slidenum">
              <a:rPr lang="en-US" smtClean="0"/>
              <a:t>‹#›</a:t>
            </a:fld>
            <a:endParaRPr lang="en-US"/>
          </a:p>
        </p:txBody>
      </p:sp>
    </p:spTree>
    <p:extLst>
      <p:ext uri="{BB962C8B-B14F-4D97-AF65-F5344CB8AC3E}">
        <p14:creationId xmlns:p14="http://schemas.microsoft.com/office/powerpoint/2010/main" val="383405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5F3BFB81-1F33-6242-9062-C9C6911F87C3}" type="datetimeFigureOut">
              <a:rPr lang="en-US" smtClean="0"/>
              <a:t>20/09/2014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70DE5-3247-4C48-B1F5-4F0329C503E0}" type="slidenum">
              <a:rPr lang="en-US" smtClean="0"/>
              <a:t>‹#›</a:t>
            </a:fld>
            <a:endParaRPr lang="en-US"/>
          </a:p>
        </p:txBody>
      </p:sp>
    </p:spTree>
    <p:extLst>
      <p:ext uri="{BB962C8B-B14F-4D97-AF65-F5344CB8AC3E}">
        <p14:creationId xmlns:p14="http://schemas.microsoft.com/office/powerpoint/2010/main" val="1655608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5F3BFB81-1F33-6242-9062-C9C6911F87C3}" type="datetimeFigureOut">
              <a:rPr lang="en-US" smtClean="0"/>
              <a:t>20/09/2014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170DE5-3247-4C48-B1F5-4F0329C503E0}" type="slidenum">
              <a:rPr lang="en-US" smtClean="0"/>
              <a:t>‹#›</a:t>
            </a:fld>
            <a:endParaRPr lang="en-US"/>
          </a:p>
        </p:txBody>
      </p:sp>
    </p:spTree>
    <p:extLst>
      <p:ext uri="{BB962C8B-B14F-4D97-AF65-F5344CB8AC3E}">
        <p14:creationId xmlns:p14="http://schemas.microsoft.com/office/powerpoint/2010/main" val="2371560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5F3BFB81-1F33-6242-9062-C9C6911F87C3}" type="datetimeFigureOut">
              <a:rPr lang="en-US" smtClean="0"/>
              <a:t>20/09/2014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170DE5-3247-4C48-B1F5-4F0329C503E0}" type="slidenum">
              <a:rPr lang="en-US" smtClean="0"/>
              <a:t>‹#›</a:t>
            </a:fld>
            <a:endParaRPr lang="en-US"/>
          </a:p>
        </p:txBody>
      </p:sp>
    </p:spTree>
    <p:extLst>
      <p:ext uri="{BB962C8B-B14F-4D97-AF65-F5344CB8AC3E}">
        <p14:creationId xmlns:p14="http://schemas.microsoft.com/office/powerpoint/2010/main" val="267650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3BFB81-1F33-6242-9062-C9C6911F87C3}" type="datetimeFigureOut">
              <a:rPr lang="en-US" smtClean="0"/>
              <a:t>20/09/2014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170DE5-3247-4C48-B1F5-4F0329C503E0}" type="slidenum">
              <a:rPr lang="en-US" smtClean="0"/>
              <a:t>‹#›</a:t>
            </a:fld>
            <a:endParaRPr lang="en-US"/>
          </a:p>
        </p:txBody>
      </p:sp>
    </p:spTree>
    <p:extLst>
      <p:ext uri="{BB962C8B-B14F-4D97-AF65-F5344CB8AC3E}">
        <p14:creationId xmlns:p14="http://schemas.microsoft.com/office/powerpoint/2010/main" val="3626399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5F3BFB81-1F33-6242-9062-C9C6911F87C3}" type="datetimeFigureOut">
              <a:rPr lang="en-US" smtClean="0"/>
              <a:t>20/09/2014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70DE5-3247-4C48-B1F5-4F0329C503E0}" type="slidenum">
              <a:rPr lang="en-US" smtClean="0"/>
              <a:t>‹#›</a:t>
            </a:fld>
            <a:endParaRPr lang="en-US"/>
          </a:p>
        </p:txBody>
      </p:sp>
    </p:spTree>
    <p:extLst>
      <p:ext uri="{BB962C8B-B14F-4D97-AF65-F5344CB8AC3E}">
        <p14:creationId xmlns:p14="http://schemas.microsoft.com/office/powerpoint/2010/main" val="86841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5F3BFB81-1F33-6242-9062-C9C6911F87C3}" type="datetimeFigureOut">
              <a:rPr lang="en-US" smtClean="0"/>
              <a:t>20/09/2014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70DE5-3247-4C48-B1F5-4F0329C503E0}" type="slidenum">
              <a:rPr lang="en-US" smtClean="0"/>
              <a:t>‹#›</a:t>
            </a:fld>
            <a:endParaRPr lang="en-US"/>
          </a:p>
        </p:txBody>
      </p:sp>
    </p:spTree>
    <p:extLst>
      <p:ext uri="{BB962C8B-B14F-4D97-AF65-F5344CB8AC3E}">
        <p14:creationId xmlns:p14="http://schemas.microsoft.com/office/powerpoint/2010/main" val="37422297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3BFB81-1F33-6242-9062-C9C6911F87C3}" type="datetimeFigureOut">
              <a:rPr lang="en-US" smtClean="0"/>
              <a:t>20/09/2014</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70DE5-3247-4C48-B1F5-4F0329C503E0}" type="slidenum">
              <a:rPr lang="en-US" smtClean="0"/>
              <a:t>‹#›</a:t>
            </a:fld>
            <a:endParaRPr lang="en-US"/>
          </a:p>
        </p:txBody>
      </p:sp>
    </p:spTree>
    <p:extLst>
      <p:ext uri="{BB962C8B-B14F-4D97-AF65-F5344CB8AC3E}">
        <p14:creationId xmlns:p14="http://schemas.microsoft.com/office/powerpoint/2010/main" val="909915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30.jpg"/><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10.jpg"/><Relationship Id="rId5"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jpg"/></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41.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g"/></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49.png"/><Relationship Id="rId6"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ciq_log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83312" y="5885599"/>
            <a:ext cx="3297936" cy="524256"/>
          </a:xfrm>
          <a:prstGeom prst="rect">
            <a:avLst/>
          </a:prstGeom>
        </p:spPr>
      </p:pic>
      <p:cxnSp>
        <p:nvCxnSpPr>
          <p:cNvPr id="8" name="Straight Connector 7"/>
          <p:cNvCxnSpPr/>
          <p:nvPr/>
        </p:nvCxnSpPr>
        <p:spPr>
          <a:xfrm>
            <a:off x="469704" y="5662987"/>
            <a:ext cx="8211544" cy="0"/>
          </a:xfrm>
          <a:prstGeom prst="line">
            <a:avLst/>
          </a:prstGeom>
          <a:ln w="12700">
            <a:solidFill>
              <a:srgbClr val="F08B1D"/>
            </a:solidFill>
          </a:ln>
          <a:effectLst/>
        </p:spPr>
        <p:style>
          <a:lnRef idx="2">
            <a:schemeClr val="accent6"/>
          </a:lnRef>
          <a:fillRef idx="0">
            <a:schemeClr val="accent6"/>
          </a:fillRef>
          <a:effectRef idx="1">
            <a:schemeClr val="accent6"/>
          </a:effectRef>
          <a:fontRef idx="minor">
            <a:schemeClr val="tx1"/>
          </a:fontRef>
        </p:style>
      </p:cxnSp>
      <p:pic>
        <p:nvPicPr>
          <p:cNvPr id="10" name="Picture 9" descr="MeetingTheChalleng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9704" y="5996216"/>
            <a:ext cx="1524000" cy="39624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2932176"/>
          </a:xfrm>
          <a:prstGeom prst="rect">
            <a:avLst/>
          </a:prstGeom>
        </p:spPr>
      </p:pic>
      <p:sp>
        <p:nvSpPr>
          <p:cNvPr id="12" name="TextBox 11"/>
          <p:cNvSpPr txBox="1"/>
          <p:nvPr/>
        </p:nvSpPr>
        <p:spPr>
          <a:xfrm>
            <a:off x="443616" y="3343828"/>
            <a:ext cx="7523319" cy="1077218"/>
          </a:xfrm>
          <a:prstGeom prst="rect">
            <a:avLst/>
          </a:prstGeom>
          <a:noFill/>
        </p:spPr>
        <p:txBody>
          <a:bodyPr wrap="square" rtlCol="0">
            <a:spAutoFit/>
          </a:bodyPr>
          <a:lstStyle/>
          <a:p>
            <a:r>
              <a:rPr lang="en-US" sz="3200" dirty="0" smtClean="0">
                <a:solidFill>
                  <a:schemeClr val="accent6"/>
                </a:solidFill>
              </a:rPr>
              <a:t>Dogma </a:t>
            </a:r>
            <a:r>
              <a:rPr lang="en-US" sz="3200" dirty="0" err="1" smtClean="0">
                <a:solidFill>
                  <a:schemeClr val="accent6"/>
                </a:solidFill>
              </a:rPr>
              <a:t>vs</a:t>
            </a:r>
            <a:r>
              <a:rPr lang="en-US" sz="3200" dirty="0" smtClean="0">
                <a:solidFill>
                  <a:schemeClr val="accent6"/>
                </a:solidFill>
              </a:rPr>
              <a:t> Consensus: Letting the Evidence Speak on Climate Change</a:t>
            </a:r>
            <a:endParaRPr lang="en-US" sz="3200" dirty="0">
              <a:solidFill>
                <a:schemeClr val="accent6"/>
              </a:solidFill>
              <a:latin typeface="Arial"/>
              <a:cs typeface="Arial"/>
            </a:endParaRPr>
          </a:p>
        </p:txBody>
      </p:sp>
      <p:sp>
        <p:nvSpPr>
          <p:cNvPr id="13" name="TextBox 12"/>
          <p:cNvSpPr txBox="1"/>
          <p:nvPr/>
        </p:nvSpPr>
        <p:spPr>
          <a:xfrm>
            <a:off x="448150" y="4595509"/>
            <a:ext cx="4122951" cy="400110"/>
          </a:xfrm>
          <a:prstGeom prst="rect">
            <a:avLst/>
          </a:prstGeom>
          <a:noFill/>
        </p:spPr>
        <p:txBody>
          <a:bodyPr wrap="square" rtlCol="0">
            <a:spAutoFit/>
          </a:bodyPr>
          <a:lstStyle/>
          <a:p>
            <a:r>
              <a:rPr lang="en-US" sz="2000" b="1" dirty="0" smtClean="0">
                <a:solidFill>
                  <a:srgbClr val="717074"/>
                </a:solidFill>
                <a:latin typeface="Arial"/>
                <a:cs typeface="Arial"/>
              </a:rPr>
              <a:t>John Cook</a:t>
            </a:r>
            <a:endParaRPr lang="en-US" sz="2000" b="1" dirty="0">
              <a:solidFill>
                <a:srgbClr val="717074"/>
              </a:solidFill>
              <a:latin typeface="Arial"/>
              <a:cs typeface="Arial"/>
            </a:endParaRPr>
          </a:p>
        </p:txBody>
      </p:sp>
      <p:sp>
        <p:nvSpPr>
          <p:cNvPr id="14" name="Rectangle 13"/>
          <p:cNvSpPr/>
          <p:nvPr/>
        </p:nvSpPr>
        <p:spPr>
          <a:xfrm>
            <a:off x="434912" y="5022184"/>
            <a:ext cx="3977016" cy="502702"/>
          </a:xfrm>
          <a:prstGeom prst="rect">
            <a:avLst/>
          </a:prstGeom>
        </p:spPr>
        <p:txBody>
          <a:bodyPr wrap="none">
            <a:spAutoFit/>
          </a:bodyPr>
          <a:lstStyle/>
          <a:p>
            <a:r>
              <a:rPr lang="en-US" sz="2000" baseline="30000" dirty="0" smtClean="0">
                <a:solidFill>
                  <a:srgbClr val="717074"/>
                </a:solidFill>
                <a:latin typeface="Arial"/>
                <a:cs typeface="Arial"/>
              </a:rPr>
              <a:t>Global Change Institute, University of Queensland</a:t>
            </a:r>
          </a:p>
          <a:p>
            <a:r>
              <a:rPr lang="en-US" sz="2000" baseline="30000" dirty="0" smtClean="0">
                <a:solidFill>
                  <a:srgbClr val="717074"/>
                </a:solidFill>
                <a:latin typeface="Arial"/>
                <a:cs typeface="Arial"/>
              </a:rPr>
              <a:t>19 Sep 2013</a:t>
            </a:r>
            <a:endParaRPr lang="en-US" sz="2000" baseline="30000" dirty="0">
              <a:solidFill>
                <a:srgbClr val="717074"/>
              </a:solidFill>
              <a:latin typeface="Arial"/>
              <a:cs typeface="Arial"/>
            </a:endParaRPr>
          </a:p>
        </p:txBody>
      </p:sp>
    </p:spTree>
    <p:extLst>
      <p:ext uri="{BB962C8B-B14F-4D97-AF65-F5344CB8AC3E}">
        <p14:creationId xmlns:p14="http://schemas.microsoft.com/office/powerpoint/2010/main" val="1437017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eenhouse_effect2.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044997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house_effect3.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2848075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house_effect4.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81865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eenhouse_effect5.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4374010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house_effect6.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6027926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house_effect7.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9356240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house_effect9.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9031580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echarts.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445543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echarts2.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0433517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3_NIL_Peter_Cox.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5183" y="500280"/>
            <a:ext cx="8682185" cy="5952045"/>
          </a:xfrm>
          <a:prstGeom prst="rect">
            <a:avLst/>
          </a:prstGeom>
        </p:spPr>
      </p:pic>
    </p:spTree>
    <p:extLst>
      <p:ext uri="{BB962C8B-B14F-4D97-AF65-F5344CB8AC3E}">
        <p14:creationId xmlns:p14="http://schemas.microsoft.com/office/powerpoint/2010/main" val="86717673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 descr="Green-Wall-at-the-Global-Change-Institute-Building.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5718" y="0"/>
            <a:ext cx="10329416" cy="6903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9812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descr="Figure_3_col.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TextBox 1"/>
          <p:cNvSpPr txBox="1">
            <a:spLocks noChangeArrowheads="1"/>
          </p:cNvSpPr>
          <p:nvPr/>
        </p:nvSpPr>
        <p:spPr bwMode="auto">
          <a:xfrm>
            <a:off x="41300" y="6467326"/>
            <a:ext cx="1926453" cy="37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eaLnBrk="0" hangingPunct="0">
              <a:defRPr sz="4200">
                <a:solidFill>
                  <a:srgbClr val="FFFFFF"/>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FFFFFF"/>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FFFFFF"/>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FFFFFF"/>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FFFFFF"/>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pPr eaLnBrk="1" hangingPunct="1"/>
            <a:r>
              <a:rPr lang="en-US" sz="2000">
                <a:solidFill>
                  <a:schemeClr val="bg1"/>
                </a:solidFill>
                <a:latin typeface="Arial" charset="0"/>
                <a:cs typeface="Arial" charset="0"/>
              </a:rPr>
              <a:t>Cook et al 2013</a:t>
            </a:r>
          </a:p>
        </p:txBody>
      </p:sp>
    </p:spTree>
    <p:extLst>
      <p:ext uri="{BB962C8B-B14F-4D97-AF65-F5344CB8AC3E}">
        <p14:creationId xmlns:p14="http://schemas.microsoft.com/office/powerpoint/2010/main" val="1214744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echarts3.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3635386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echarts4.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7475299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16086" y="2069455"/>
            <a:ext cx="4941466" cy="2638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103317" y="390674"/>
            <a:ext cx="4633392" cy="613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1"/>
          <p:cNvSpPr>
            <a:spLocks noChangeArrowheads="1"/>
          </p:cNvSpPr>
          <p:nvPr/>
        </p:nvSpPr>
        <p:spPr bwMode="auto">
          <a:xfrm>
            <a:off x="8065740" y="442020"/>
            <a:ext cx="1467818" cy="556990"/>
          </a:xfrm>
          <a:prstGeom prst="rect">
            <a:avLst/>
          </a:prstGeom>
          <a:solidFill>
            <a:schemeClr val="bg1"/>
          </a:solidFill>
          <a:ln>
            <a:noFill/>
          </a:ln>
        </p:spPr>
        <p:txBody>
          <a:bodyPr lIns="64291" tIns="32146" rIns="64291" bIns="32146"/>
          <a:lstStyle/>
          <a:p>
            <a:endParaRPr lang="en-US"/>
          </a:p>
        </p:txBody>
      </p:sp>
    </p:spTree>
    <p:extLst>
      <p:ext uri="{BB962C8B-B14F-4D97-AF65-F5344CB8AC3E}">
        <p14:creationId xmlns:p14="http://schemas.microsoft.com/office/powerpoint/2010/main" val="3521621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descr="1372184168000-AP-OBAMA-CLIMATE-CHANGE-56714649-1306251417_4_3_rx404_c534x401.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328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7628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barack-obama-climate-change-speech-sweat.jpg.662x0_q100_crop-scale.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12341" y="0"/>
            <a:ext cx="1096565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689462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descr="2013-06-25T180124Z_01_WAS303_RTRIDSP_3_USA-CLIMATE-OBAMA_image_982w.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786938" cy="689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319237" y="390674"/>
            <a:ext cx="5011787" cy="5155779"/>
          </a:xfrm>
          <a:prstGeom prst="rect">
            <a:avLst/>
          </a:prstGeom>
          <a:solidFill>
            <a:schemeClr val="bg1">
              <a:alpha val="72000"/>
            </a:schemeClr>
          </a:solidFill>
          <a:ln w="9525">
            <a:noFill/>
            <a:miter lim="800000"/>
            <a:headEnd/>
            <a:tailEnd/>
          </a:ln>
          <a:effectLst>
            <a:outerShdw blurRad="387350" dist="25400" dir="2700000" sx="102000" sy="102000" algn="tl" rotWithShape="0">
              <a:prstClr val="black">
                <a:alpha val="40000"/>
              </a:prstClr>
            </a:outerShdw>
          </a:effectLst>
        </p:spPr>
        <p:txBody>
          <a:bodyPr lIns="64288" tIns="32144" rIns="64288" bIns="32144"/>
          <a:lstStyle/>
          <a:p>
            <a:pPr>
              <a:defRPr/>
            </a:pPr>
            <a:endParaRPr lang="en-US" dirty="0"/>
          </a:p>
        </p:txBody>
      </p:sp>
      <p:sp>
        <p:nvSpPr>
          <p:cNvPr id="4" name="TextBox 3"/>
          <p:cNvSpPr txBox="1">
            <a:spLocks noChangeArrowheads="1"/>
          </p:cNvSpPr>
          <p:nvPr/>
        </p:nvSpPr>
        <p:spPr bwMode="auto">
          <a:xfrm>
            <a:off x="673076" y="745629"/>
            <a:ext cx="4455914" cy="4566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88" tIns="32144" rIns="64288" bIns="32144">
            <a:spAutoFit/>
          </a:bodyPr>
          <a:lstStyle>
            <a:lvl1pPr eaLnBrk="0" hangingPunct="0">
              <a:defRPr sz="4200">
                <a:solidFill>
                  <a:srgbClr val="FFFFFF"/>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FFFFFF"/>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FFFFFF"/>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FFFFFF"/>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FFFFFF"/>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pPr algn="l" eaLnBrk="1" hangingPunct="1"/>
            <a:r>
              <a:rPr lang="en-US" sz="2800">
                <a:solidFill>
                  <a:srgbClr val="000000"/>
                </a:solidFill>
                <a:latin typeface="Arial" charset="0"/>
                <a:cs typeface="Arial" charset="0"/>
              </a:rPr>
              <a:t>“97% of scientists, including, by the way, some who originally disputed the data, have now put that to rest.  They’ve acknowledged the planet is warming and human activity is contributing to it.”</a:t>
            </a:r>
          </a:p>
          <a:p>
            <a:pPr algn="l" eaLnBrk="1" hangingPunct="1"/>
            <a:endParaRPr lang="en-US" sz="2000">
              <a:solidFill>
                <a:srgbClr val="000000"/>
              </a:solidFill>
              <a:latin typeface="Arial" charset="0"/>
              <a:cs typeface="Arial" charset="0"/>
            </a:endParaRPr>
          </a:p>
          <a:p>
            <a:pPr algn="l" eaLnBrk="1" hangingPunct="1"/>
            <a:r>
              <a:rPr lang="en-US" sz="2000">
                <a:solidFill>
                  <a:srgbClr val="000000"/>
                </a:solidFill>
                <a:latin typeface="Arial" charset="0"/>
                <a:cs typeface="Arial" charset="0"/>
              </a:rPr>
              <a:t>PRESIDENT OBAMA</a:t>
            </a:r>
          </a:p>
        </p:txBody>
      </p:sp>
    </p:spTree>
    <p:extLst>
      <p:ext uri="{BB962C8B-B14F-4D97-AF65-F5344CB8AC3E}">
        <p14:creationId xmlns:p14="http://schemas.microsoft.com/office/powerpoint/2010/main" val="237016055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condaryImage_log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96800" y="442151"/>
            <a:ext cx="2389632" cy="384048"/>
          </a:xfrm>
          <a:prstGeom prst="rect">
            <a:avLst/>
          </a:prstGeom>
        </p:spPr>
      </p:pic>
      <p:pic>
        <p:nvPicPr>
          <p:cNvPr id="5" name="Picture 4" descr="SecondaryImage_to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3048000" cy="1176528"/>
          </a:xfrm>
          <a:prstGeom prst="rect">
            <a:avLst/>
          </a:prstGeom>
        </p:spPr>
      </p:pic>
      <p:sp>
        <p:nvSpPr>
          <p:cNvPr id="7" name="TextBox 6"/>
          <p:cNvSpPr txBox="1"/>
          <p:nvPr/>
        </p:nvSpPr>
        <p:spPr>
          <a:xfrm>
            <a:off x="374028" y="1503655"/>
            <a:ext cx="7751940" cy="523220"/>
          </a:xfrm>
          <a:prstGeom prst="rect">
            <a:avLst/>
          </a:prstGeom>
          <a:noFill/>
        </p:spPr>
        <p:txBody>
          <a:bodyPr wrap="square" rtlCol="0">
            <a:spAutoFit/>
          </a:bodyPr>
          <a:lstStyle/>
          <a:p>
            <a:r>
              <a:rPr lang="en-US" sz="2800" dirty="0" smtClean="0">
                <a:solidFill>
                  <a:srgbClr val="F08B1D"/>
                </a:solidFill>
                <a:latin typeface="Arial"/>
                <a:cs typeface="Arial"/>
              </a:rPr>
              <a:t>The “Consensus Gap”</a:t>
            </a:r>
            <a:endParaRPr lang="en-US" sz="2000" dirty="0" smtClean="0">
              <a:solidFill>
                <a:srgbClr val="000000"/>
              </a:solidFill>
              <a:latin typeface="Arial"/>
              <a:cs typeface="Arial"/>
            </a:endParaRPr>
          </a:p>
        </p:txBody>
      </p:sp>
      <p:pic>
        <p:nvPicPr>
          <p:cNvPr id="2" name="Picture 1" descr="Consensus_Gap2.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2496" y="2306518"/>
            <a:ext cx="7999531" cy="4094716"/>
          </a:xfrm>
          <a:prstGeom prst="rect">
            <a:avLst/>
          </a:prstGeom>
        </p:spPr>
      </p:pic>
    </p:spTree>
    <p:extLst>
      <p:ext uri="{BB962C8B-B14F-4D97-AF65-F5344CB8AC3E}">
        <p14:creationId xmlns:p14="http://schemas.microsoft.com/office/powerpoint/2010/main" val="241095451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isinformation_Timeline.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Rectangle 1"/>
          <p:cNvSpPr/>
          <p:nvPr/>
        </p:nvSpPr>
        <p:spPr>
          <a:xfrm>
            <a:off x="920073" y="790438"/>
            <a:ext cx="7529019" cy="5170225"/>
          </a:xfrm>
          <a:prstGeom prst="rect">
            <a:avLst/>
          </a:prstGeom>
          <a:solidFill>
            <a:schemeClr val="bg1"/>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1386717" y="1346068"/>
            <a:ext cx="6505279" cy="3539430"/>
          </a:xfrm>
          <a:prstGeom prst="rect">
            <a:avLst/>
          </a:prstGeom>
          <a:noFill/>
        </p:spPr>
        <p:txBody>
          <a:bodyPr wrap="square" rtlCol="0">
            <a:spAutoFit/>
          </a:bodyPr>
          <a:lstStyle/>
          <a:p>
            <a:r>
              <a:rPr lang="en-US" sz="3200" dirty="0" smtClean="0">
                <a:solidFill>
                  <a:srgbClr val="000000"/>
                </a:solidFill>
                <a:latin typeface="Arial"/>
                <a:cs typeface="Arial"/>
              </a:rPr>
              <a:t>“Should </a:t>
            </a:r>
            <a:r>
              <a:rPr lang="en-US" sz="3200" dirty="0">
                <a:solidFill>
                  <a:srgbClr val="000000"/>
                </a:solidFill>
                <a:latin typeface="Arial"/>
                <a:cs typeface="Arial"/>
              </a:rPr>
              <a:t>the public come to believe that the scientific issues are settled, their views about global warming will change accordingly.  Therefore, you need to continue to make the lack of scientific certainty a primary issue in the debate.</a:t>
            </a:r>
            <a:r>
              <a:rPr lang="en-US" sz="3200" dirty="0" smtClean="0">
                <a:solidFill>
                  <a:srgbClr val="000000"/>
                </a:solidFill>
                <a:latin typeface="Arial"/>
                <a:cs typeface="Arial"/>
              </a:rPr>
              <a:t>”</a:t>
            </a:r>
            <a:endParaRPr lang="en-AU" sz="3200" dirty="0">
              <a:solidFill>
                <a:srgbClr val="000000"/>
              </a:solidFill>
              <a:latin typeface="Arial"/>
              <a:cs typeface="Arial"/>
            </a:endParaRPr>
          </a:p>
        </p:txBody>
      </p:sp>
      <p:sp>
        <p:nvSpPr>
          <p:cNvPr id="5" name="TextBox 4"/>
          <p:cNvSpPr txBox="1"/>
          <p:nvPr/>
        </p:nvSpPr>
        <p:spPr>
          <a:xfrm>
            <a:off x="1399546" y="5144699"/>
            <a:ext cx="6505279" cy="400110"/>
          </a:xfrm>
          <a:prstGeom prst="rect">
            <a:avLst/>
          </a:prstGeom>
          <a:noFill/>
        </p:spPr>
        <p:txBody>
          <a:bodyPr wrap="square" rtlCol="0">
            <a:spAutoFit/>
          </a:bodyPr>
          <a:lstStyle/>
          <a:p>
            <a:r>
              <a:rPr lang="en-US" sz="2000" dirty="0" smtClean="0">
                <a:solidFill>
                  <a:srgbClr val="000000"/>
                </a:solidFill>
                <a:latin typeface="Arial"/>
                <a:cs typeface="Arial"/>
              </a:rPr>
              <a:t>FRANK LUNTZ</a:t>
            </a:r>
            <a:endParaRPr lang="en-AU" sz="2000" dirty="0">
              <a:solidFill>
                <a:srgbClr val="000000"/>
              </a:solidFill>
              <a:latin typeface="Arial"/>
              <a:cs typeface="Arial"/>
            </a:endParaRPr>
          </a:p>
        </p:txBody>
      </p:sp>
    </p:spTree>
    <p:extLst>
      <p:ext uri="{BB962C8B-B14F-4D97-AF65-F5344CB8AC3E}">
        <p14:creationId xmlns:p14="http://schemas.microsoft.com/office/powerpoint/2010/main" val="41739025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condaryImage_log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96800" y="442151"/>
            <a:ext cx="2389632" cy="384048"/>
          </a:xfrm>
          <a:prstGeom prst="rect">
            <a:avLst/>
          </a:prstGeom>
        </p:spPr>
      </p:pic>
      <p:pic>
        <p:nvPicPr>
          <p:cNvPr id="5" name="Picture 4" descr="SecondaryImage_to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3048000" cy="1176528"/>
          </a:xfrm>
          <a:prstGeom prst="rect">
            <a:avLst/>
          </a:prstGeom>
        </p:spPr>
      </p:pic>
      <p:sp>
        <p:nvSpPr>
          <p:cNvPr id="7" name="TextBox 6"/>
          <p:cNvSpPr txBox="1"/>
          <p:nvPr/>
        </p:nvSpPr>
        <p:spPr>
          <a:xfrm>
            <a:off x="374028" y="1765268"/>
            <a:ext cx="7751940" cy="523220"/>
          </a:xfrm>
          <a:prstGeom prst="rect">
            <a:avLst/>
          </a:prstGeom>
          <a:noFill/>
        </p:spPr>
        <p:txBody>
          <a:bodyPr wrap="square" rtlCol="0">
            <a:spAutoFit/>
          </a:bodyPr>
          <a:lstStyle/>
          <a:p>
            <a:r>
              <a:rPr lang="en-US" sz="2800" dirty="0" smtClean="0">
                <a:solidFill>
                  <a:srgbClr val="F08B1D"/>
                </a:solidFill>
                <a:latin typeface="Arial"/>
                <a:cs typeface="Arial"/>
              </a:rPr>
              <a:t>Why consensus is important</a:t>
            </a:r>
            <a:endParaRPr lang="en-US" sz="2000" dirty="0" smtClean="0">
              <a:solidFill>
                <a:srgbClr val="000000"/>
              </a:solidFill>
              <a:latin typeface="Arial"/>
              <a:cs typeface="Arial"/>
            </a:endParaRPr>
          </a:p>
        </p:txBody>
      </p:sp>
      <p:sp>
        <p:nvSpPr>
          <p:cNvPr id="8" name="TextBox 7"/>
          <p:cNvSpPr txBox="1"/>
          <p:nvPr/>
        </p:nvSpPr>
        <p:spPr>
          <a:xfrm>
            <a:off x="374028" y="4764735"/>
            <a:ext cx="3718482" cy="1779975"/>
          </a:xfrm>
          <a:prstGeom prst="rect">
            <a:avLst/>
          </a:prstGeom>
          <a:noFill/>
        </p:spPr>
        <p:txBody>
          <a:bodyPr wrap="square" rtlCol="0">
            <a:spAutoFit/>
          </a:bodyPr>
          <a:lstStyle/>
          <a:p>
            <a:pPr marL="285750" indent="-285750">
              <a:lnSpc>
                <a:spcPct val="110000"/>
              </a:lnSpc>
              <a:spcAft>
                <a:spcPts val="800"/>
              </a:spcAft>
              <a:buBlip>
                <a:blip r:embed="rId4"/>
              </a:buBlip>
            </a:pPr>
            <a:r>
              <a:rPr lang="en-US" sz="2000" dirty="0" smtClean="0">
                <a:solidFill>
                  <a:srgbClr val="000000"/>
                </a:solidFill>
                <a:latin typeface="Arial"/>
                <a:cs typeface="Arial"/>
              </a:rPr>
              <a:t>Communicating consensus isn’t about proving climate change. It’s addresses a public misconception about expert opinion.</a:t>
            </a:r>
            <a:endParaRPr lang="en-US" sz="2000" i="1" dirty="0">
              <a:latin typeface="Arial"/>
              <a:cs typeface="Arial"/>
            </a:endParaRPr>
          </a:p>
        </p:txBody>
      </p:sp>
      <p:pic>
        <p:nvPicPr>
          <p:cNvPr id="2" name="Picture 1" descr="bridge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83925" y="2655331"/>
            <a:ext cx="4652174" cy="3489130"/>
          </a:xfrm>
          <a:prstGeom prst="rect">
            <a:avLst/>
          </a:prstGeom>
        </p:spPr>
      </p:pic>
      <p:sp>
        <p:nvSpPr>
          <p:cNvPr id="13" name="TextBox 12"/>
          <p:cNvSpPr txBox="1"/>
          <p:nvPr/>
        </p:nvSpPr>
        <p:spPr>
          <a:xfrm>
            <a:off x="374028" y="2623037"/>
            <a:ext cx="3809897" cy="1779975"/>
          </a:xfrm>
          <a:prstGeom prst="rect">
            <a:avLst/>
          </a:prstGeom>
          <a:noFill/>
        </p:spPr>
        <p:txBody>
          <a:bodyPr wrap="square" rtlCol="0">
            <a:spAutoFit/>
          </a:bodyPr>
          <a:lstStyle/>
          <a:p>
            <a:pPr marL="285750" indent="-285750">
              <a:lnSpc>
                <a:spcPct val="110000"/>
              </a:lnSpc>
              <a:spcAft>
                <a:spcPts val="800"/>
              </a:spcAft>
              <a:buBlip>
                <a:blip r:embed="rId4"/>
              </a:buBlip>
            </a:pPr>
            <a:r>
              <a:rPr lang="en-US" sz="2000" dirty="0" smtClean="0">
                <a:solidFill>
                  <a:srgbClr val="000000"/>
                </a:solidFill>
                <a:latin typeface="Arial"/>
                <a:cs typeface="Arial"/>
              </a:rPr>
              <a:t>For complicated scientific topics, the public rely on expert opinion as a mental shortcut (heuristic) to form their views on the science.</a:t>
            </a:r>
          </a:p>
        </p:txBody>
      </p:sp>
    </p:spTree>
    <p:extLst>
      <p:ext uri="{BB962C8B-B14F-4D97-AF65-F5344CB8AC3E}">
        <p14:creationId xmlns:p14="http://schemas.microsoft.com/office/powerpoint/2010/main" val="13007504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ks_homepage.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6795213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3" descr="TCP_attack1.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627" y="-13395"/>
            <a:ext cx="3527227" cy="3580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CP_attack2.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761631" y="138410"/>
            <a:ext cx="2330648" cy="4777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TCP_attack3.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936010" y="0"/>
            <a:ext cx="3205758" cy="240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TCP_attack4.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989588" y="2416597"/>
            <a:ext cx="3125391"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TCP_attack5.pn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0" y="3631034"/>
            <a:ext cx="5981775" cy="3268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953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ks_attack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3792" y="628554"/>
            <a:ext cx="8970208" cy="5593311"/>
          </a:xfrm>
          <a:prstGeom prst="rect">
            <a:avLst/>
          </a:prstGeom>
        </p:spPr>
      </p:pic>
    </p:spTree>
    <p:extLst>
      <p:ext uri="{BB962C8B-B14F-4D97-AF65-F5344CB8AC3E}">
        <p14:creationId xmlns:p14="http://schemas.microsoft.com/office/powerpoint/2010/main" val="321620375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condaryImage_log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96800" y="442151"/>
            <a:ext cx="2389632" cy="384048"/>
          </a:xfrm>
          <a:prstGeom prst="rect">
            <a:avLst/>
          </a:prstGeom>
        </p:spPr>
      </p:pic>
      <p:pic>
        <p:nvPicPr>
          <p:cNvPr id="5" name="Picture 4" descr="SecondaryImage_to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3048000" cy="1176528"/>
          </a:xfrm>
          <a:prstGeom prst="rect">
            <a:avLst/>
          </a:prstGeom>
        </p:spPr>
      </p:pic>
      <p:pic>
        <p:nvPicPr>
          <p:cNvPr id="6" name="Picture 5" descr="SecondaryImage_Bottom.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25968" y="5090160"/>
            <a:ext cx="1018032" cy="1767840"/>
          </a:xfrm>
          <a:prstGeom prst="rect">
            <a:avLst/>
          </a:prstGeom>
        </p:spPr>
      </p:pic>
      <p:sp>
        <p:nvSpPr>
          <p:cNvPr id="7" name="TextBox 6"/>
          <p:cNvSpPr txBox="1"/>
          <p:nvPr/>
        </p:nvSpPr>
        <p:spPr>
          <a:xfrm>
            <a:off x="374028" y="1765265"/>
            <a:ext cx="7751940" cy="523220"/>
          </a:xfrm>
          <a:prstGeom prst="rect">
            <a:avLst/>
          </a:prstGeom>
        </p:spPr>
        <p:txBody>
          <a:bodyPr wrap="square" rtlCol="0">
            <a:spAutoFit/>
          </a:bodyPr>
          <a:lstStyle/>
          <a:p>
            <a:r>
              <a:rPr lang="en-US" sz="2800" dirty="0" smtClean="0">
                <a:solidFill>
                  <a:srgbClr val="F08B1D"/>
                </a:solidFill>
                <a:latin typeface="Arial"/>
                <a:cs typeface="Arial"/>
              </a:rPr>
              <a:t>5 Techniques of Climate Science Denial</a:t>
            </a:r>
            <a:endParaRPr lang="en-US" sz="2000" dirty="0" smtClean="0">
              <a:solidFill>
                <a:srgbClr val="000000"/>
              </a:solidFill>
              <a:latin typeface="Arial"/>
              <a:cs typeface="Arial"/>
            </a:endParaRPr>
          </a:p>
        </p:txBody>
      </p:sp>
      <p:pic>
        <p:nvPicPr>
          <p:cNvPr id="3" name="Picture 2" descr="FLICC.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74028" y="2667000"/>
            <a:ext cx="8021416" cy="2082800"/>
          </a:xfrm>
          <a:prstGeom prst="rect">
            <a:avLst/>
          </a:prstGeom>
        </p:spPr>
      </p:pic>
    </p:spTree>
    <p:extLst>
      <p:ext uri="{BB962C8B-B14F-4D97-AF65-F5344CB8AC3E}">
        <p14:creationId xmlns:p14="http://schemas.microsoft.com/office/powerpoint/2010/main" val="95418808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bwMode="auto">
          <a:xfrm>
            <a:off x="369470" y="238871"/>
            <a:ext cx="4152305" cy="4554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lIns="35717" tIns="35717" rIns="35717" bIns="35717" anchor="ctr"/>
          <a:lst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a:lstStyle>
          <a:p>
            <a:pPr eaLnBrk="1" hangingPunct="1">
              <a:defRPr/>
            </a:pPr>
            <a:r>
              <a:rPr lang="en-US" sz="3400" dirty="0">
                <a:solidFill>
                  <a:schemeClr val="bg1"/>
                </a:solidFill>
              </a:rPr>
              <a:t>Consensus</a:t>
            </a:r>
          </a:p>
        </p:txBody>
      </p:sp>
      <p:pic>
        <p:nvPicPr>
          <p:cNvPr id="2" name="Picture 1" descr="fake_experts1.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482130" y="172663"/>
            <a:ext cx="3483885" cy="523220"/>
          </a:xfrm>
          <a:prstGeom prst="rect">
            <a:avLst/>
          </a:prstGeom>
        </p:spPr>
        <p:txBody>
          <a:bodyPr wrap="square" rtlCol="0">
            <a:spAutoFit/>
          </a:bodyPr>
          <a:lstStyle/>
          <a:p>
            <a:r>
              <a:rPr lang="en-US" sz="2800" dirty="0" smtClean="0">
                <a:solidFill>
                  <a:srgbClr val="F08B1D"/>
                </a:solidFill>
                <a:latin typeface="Arial"/>
                <a:cs typeface="Arial"/>
              </a:rPr>
              <a:t>97% Consensus</a:t>
            </a:r>
            <a:endParaRPr lang="en-US" sz="2000" dirty="0" smtClean="0">
              <a:solidFill>
                <a:srgbClr val="000000"/>
              </a:solidFill>
              <a:latin typeface="Arial"/>
              <a:cs typeface="Arial"/>
            </a:endParaRPr>
          </a:p>
        </p:txBody>
      </p:sp>
    </p:spTree>
    <p:extLst>
      <p:ext uri="{BB962C8B-B14F-4D97-AF65-F5344CB8AC3E}">
        <p14:creationId xmlns:p14="http://schemas.microsoft.com/office/powerpoint/2010/main" val="1762734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ke_experts2.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Rectangle 1"/>
          <p:cNvSpPr txBox="1">
            <a:spLocks noChangeArrowheads="1"/>
          </p:cNvSpPr>
          <p:nvPr/>
        </p:nvSpPr>
        <p:spPr bwMode="auto">
          <a:xfrm>
            <a:off x="369470" y="238871"/>
            <a:ext cx="4152305" cy="4554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lIns="35717" tIns="35717" rIns="35717" bIns="35717" anchor="ctr"/>
          <a:lst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a:lstStyle>
          <a:p>
            <a:pPr eaLnBrk="1" hangingPunct="1">
              <a:defRPr/>
            </a:pPr>
            <a:r>
              <a:rPr lang="en-US" sz="3400" dirty="0">
                <a:solidFill>
                  <a:schemeClr val="bg1"/>
                </a:solidFill>
              </a:rPr>
              <a:t>Consensus</a:t>
            </a:r>
          </a:p>
        </p:txBody>
      </p:sp>
      <p:sp>
        <p:nvSpPr>
          <p:cNvPr id="7" name="Rectangle 1"/>
          <p:cNvSpPr txBox="1">
            <a:spLocks noChangeArrowheads="1"/>
          </p:cNvSpPr>
          <p:nvPr/>
        </p:nvSpPr>
        <p:spPr bwMode="auto">
          <a:xfrm>
            <a:off x="4723809" y="238871"/>
            <a:ext cx="4152305" cy="4554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lIns="35717" tIns="35717" rIns="35717" bIns="35717" anchor="ctr"/>
          <a:lst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a:lstStyle>
          <a:p>
            <a:pPr eaLnBrk="1" hangingPunct="1">
              <a:defRPr/>
            </a:pPr>
            <a:r>
              <a:rPr lang="en-US" sz="3400" dirty="0">
                <a:solidFill>
                  <a:schemeClr val="bg1"/>
                </a:solidFill>
              </a:rPr>
              <a:t>Fake Experts</a:t>
            </a:r>
          </a:p>
        </p:txBody>
      </p:sp>
      <p:sp>
        <p:nvSpPr>
          <p:cNvPr id="5" name="TextBox 4"/>
          <p:cNvSpPr txBox="1"/>
          <p:nvPr/>
        </p:nvSpPr>
        <p:spPr>
          <a:xfrm>
            <a:off x="4615348" y="172663"/>
            <a:ext cx="3483885" cy="523220"/>
          </a:xfrm>
          <a:prstGeom prst="rect">
            <a:avLst/>
          </a:prstGeom>
        </p:spPr>
        <p:txBody>
          <a:bodyPr wrap="square" rtlCol="0">
            <a:spAutoFit/>
          </a:bodyPr>
          <a:lstStyle/>
          <a:p>
            <a:r>
              <a:rPr lang="en-US" sz="2800" dirty="0" smtClean="0">
                <a:solidFill>
                  <a:srgbClr val="F08B1D"/>
                </a:solidFill>
                <a:latin typeface="Arial"/>
                <a:cs typeface="Arial"/>
              </a:rPr>
              <a:t>Fake Experts</a:t>
            </a:r>
            <a:endParaRPr lang="en-US" sz="2000" dirty="0" smtClean="0">
              <a:solidFill>
                <a:srgbClr val="000000"/>
              </a:solidFill>
              <a:latin typeface="Arial"/>
              <a:cs typeface="Arial"/>
            </a:endParaRPr>
          </a:p>
        </p:txBody>
      </p:sp>
    </p:spTree>
    <p:extLst>
      <p:ext uri="{BB962C8B-B14F-4D97-AF65-F5344CB8AC3E}">
        <p14:creationId xmlns:p14="http://schemas.microsoft.com/office/powerpoint/2010/main" val="20461251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ISM.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4222852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ois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
            <a:ext cx="9144000"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89068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ISM.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0545265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isinformation_vs_primer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
            <a:ext cx="9144001" cy="6858000"/>
          </a:xfrm>
          <a:prstGeom prst="rect">
            <a:avLst/>
          </a:prstGeom>
        </p:spPr>
      </p:pic>
    </p:spTree>
    <p:extLst>
      <p:ext uri="{BB962C8B-B14F-4D97-AF65-F5344CB8AC3E}">
        <p14:creationId xmlns:p14="http://schemas.microsoft.com/office/powerpoint/2010/main" val="338864677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imer.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73200" y="0"/>
            <a:ext cx="6182480" cy="6858000"/>
          </a:xfrm>
          <a:prstGeom prst="rect">
            <a:avLst/>
          </a:prstGeom>
        </p:spPr>
      </p:pic>
      <p:sp>
        <p:nvSpPr>
          <p:cNvPr id="3" name="Rectangle 2"/>
          <p:cNvSpPr/>
          <p:nvPr/>
        </p:nvSpPr>
        <p:spPr>
          <a:xfrm>
            <a:off x="1473201" y="1892721"/>
            <a:ext cx="4017869" cy="834291"/>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1473200" y="4694449"/>
            <a:ext cx="6084802" cy="635057"/>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473200" y="6026825"/>
            <a:ext cx="5013982" cy="261495"/>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74822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005" y="-23741"/>
            <a:ext cx="9306225" cy="6979669"/>
          </a:xfrm>
          <a:prstGeom prst="rect">
            <a:avLst/>
          </a:prstGeom>
        </p:spPr>
      </p:pic>
    </p:spTree>
    <p:extLst>
      <p:ext uri="{BB962C8B-B14F-4D97-AF65-F5344CB8AC3E}">
        <p14:creationId xmlns:p14="http://schemas.microsoft.com/office/powerpoint/2010/main" val="39646031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isinformation_vs_primer2.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3007097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condaryImage_log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96800" y="442151"/>
            <a:ext cx="2389632" cy="384048"/>
          </a:xfrm>
          <a:prstGeom prst="rect">
            <a:avLst/>
          </a:prstGeom>
        </p:spPr>
      </p:pic>
      <p:pic>
        <p:nvPicPr>
          <p:cNvPr id="5" name="Picture 4" descr="SecondaryImage_to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3048000" cy="1176528"/>
          </a:xfrm>
          <a:prstGeom prst="rect">
            <a:avLst/>
          </a:prstGeom>
        </p:spPr>
      </p:pic>
      <p:pic>
        <p:nvPicPr>
          <p:cNvPr id="6" name="Picture 5" descr="SecondaryImage_Bottom.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25968" y="5090160"/>
            <a:ext cx="1018032" cy="1767840"/>
          </a:xfrm>
          <a:prstGeom prst="rect">
            <a:avLst/>
          </a:prstGeom>
        </p:spPr>
      </p:pic>
      <p:sp>
        <p:nvSpPr>
          <p:cNvPr id="7" name="TextBox 6"/>
          <p:cNvSpPr txBox="1"/>
          <p:nvPr/>
        </p:nvSpPr>
        <p:spPr>
          <a:xfrm>
            <a:off x="374028" y="1765268"/>
            <a:ext cx="7751940" cy="1636345"/>
          </a:xfrm>
          <a:prstGeom prst="rect">
            <a:avLst/>
          </a:prstGeom>
          <a:noFill/>
        </p:spPr>
        <p:txBody>
          <a:bodyPr wrap="square" rtlCol="0">
            <a:spAutoFit/>
          </a:bodyPr>
          <a:lstStyle/>
          <a:p>
            <a:r>
              <a:rPr lang="en-US" sz="2800" dirty="0" err="1" smtClean="0">
                <a:solidFill>
                  <a:srgbClr val="F08B1D"/>
                </a:solidFill>
                <a:latin typeface="Arial"/>
                <a:cs typeface="Arial"/>
              </a:rPr>
              <a:t>Neutralising</a:t>
            </a:r>
            <a:r>
              <a:rPr lang="en-US" sz="2800" dirty="0" smtClean="0">
                <a:solidFill>
                  <a:srgbClr val="F08B1D"/>
                </a:solidFill>
                <a:latin typeface="Arial"/>
                <a:cs typeface="Arial"/>
              </a:rPr>
              <a:t> misinformation</a:t>
            </a:r>
          </a:p>
          <a:p>
            <a:pPr>
              <a:lnSpc>
                <a:spcPct val="110000"/>
              </a:lnSpc>
              <a:spcAft>
                <a:spcPts val="800"/>
              </a:spcAft>
            </a:pPr>
            <a:endParaRPr lang="en-US" sz="2000" dirty="0" smtClean="0">
              <a:solidFill>
                <a:srgbClr val="717074"/>
              </a:solidFill>
              <a:latin typeface="Arial"/>
              <a:cs typeface="Arial"/>
            </a:endParaRPr>
          </a:p>
          <a:p>
            <a:pPr marL="285750" indent="-285750">
              <a:lnSpc>
                <a:spcPct val="110000"/>
              </a:lnSpc>
              <a:spcAft>
                <a:spcPts val="800"/>
              </a:spcAft>
              <a:buBlip>
                <a:blip r:embed="rId5"/>
              </a:buBlip>
            </a:pPr>
            <a:r>
              <a:rPr lang="en-US" sz="2000" dirty="0" smtClean="0">
                <a:solidFill>
                  <a:srgbClr val="000000"/>
                </a:solidFill>
                <a:latin typeface="Arial"/>
                <a:cs typeface="Arial"/>
              </a:rPr>
              <a:t>Explaining the techniques of science denial </a:t>
            </a:r>
            <a:r>
              <a:rPr lang="en-US" sz="2000" dirty="0" err="1" smtClean="0">
                <a:solidFill>
                  <a:srgbClr val="000000"/>
                </a:solidFill>
                <a:latin typeface="Arial"/>
                <a:cs typeface="Arial"/>
              </a:rPr>
              <a:t>neutralises</a:t>
            </a:r>
            <a:r>
              <a:rPr lang="en-US" sz="2000" dirty="0" smtClean="0">
                <a:solidFill>
                  <a:srgbClr val="000000"/>
                </a:solidFill>
                <a:latin typeface="Arial"/>
                <a:cs typeface="Arial"/>
              </a:rPr>
              <a:t> the influence of misinformation.</a:t>
            </a:r>
          </a:p>
        </p:txBody>
      </p:sp>
      <p:sp>
        <p:nvSpPr>
          <p:cNvPr id="8" name="TextBox 7"/>
          <p:cNvSpPr txBox="1"/>
          <p:nvPr/>
        </p:nvSpPr>
        <p:spPr>
          <a:xfrm>
            <a:off x="374028" y="3553265"/>
            <a:ext cx="7751940" cy="425758"/>
          </a:xfrm>
          <a:prstGeom prst="rect">
            <a:avLst/>
          </a:prstGeom>
          <a:noFill/>
        </p:spPr>
        <p:txBody>
          <a:bodyPr wrap="square" rtlCol="0">
            <a:spAutoFit/>
          </a:bodyPr>
          <a:lstStyle/>
          <a:p>
            <a:pPr marL="285750" indent="-285750">
              <a:lnSpc>
                <a:spcPct val="110000"/>
              </a:lnSpc>
              <a:spcAft>
                <a:spcPts val="800"/>
              </a:spcAft>
              <a:buBlip>
                <a:blip r:embed="rId5"/>
              </a:buBlip>
            </a:pPr>
            <a:r>
              <a:rPr lang="en-US" sz="2000" dirty="0" smtClean="0">
                <a:solidFill>
                  <a:srgbClr val="000000"/>
                </a:solidFill>
                <a:latin typeface="Arial"/>
                <a:cs typeface="Arial"/>
              </a:rPr>
              <a:t>It can even cause misinformation to backfire.</a:t>
            </a:r>
            <a:endParaRPr lang="en-US" sz="2000" i="1" dirty="0">
              <a:latin typeface="Arial"/>
              <a:cs typeface="Arial"/>
            </a:endParaRPr>
          </a:p>
        </p:txBody>
      </p:sp>
      <p:sp>
        <p:nvSpPr>
          <p:cNvPr id="9" name="TextBox 8"/>
          <p:cNvSpPr txBox="1"/>
          <p:nvPr/>
        </p:nvSpPr>
        <p:spPr>
          <a:xfrm>
            <a:off x="374028" y="4156801"/>
            <a:ext cx="7751940" cy="425758"/>
          </a:xfrm>
          <a:prstGeom prst="rect">
            <a:avLst/>
          </a:prstGeom>
          <a:noFill/>
        </p:spPr>
        <p:txBody>
          <a:bodyPr wrap="square" rtlCol="0">
            <a:spAutoFit/>
          </a:bodyPr>
          <a:lstStyle/>
          <a:p>
            <a:pPr marL="285750" indent="-285750">
              <a:lnSpc>
                <a:spcPct val="110000"/>
              </a:lnSpc>
              <a:spcAft>
                <a:spcPts val="800"/>
              </a:spcAft>
              <a:buBlip>
                <a:blip r:embed="rId5"/>
              </a:buBlip>
            </a:pPr>
            <a:r>
              <a:rPr lang="en-US" sz="2000" dirty="0" smtClean="0">
                <a:solidFill>
                  <a:srgbClr val="000000"/>
                </a:solidFill>
                <a:latin typeface="Arial"/>
                <a:cs typeface="Arial"/>
              </a:rPr>
              <a:t>Other strands of research find same result:</a:t>
            </a:r>
            <a:endParaRPr lang="en-US" sz="2000" i="1" dirty="0">
              <a:latin typeface="Arial"/>
              <a:cs typeface="Arial"/>
            </a:endParaRPr>
          </a:p>
        </p:txBody>
      </p:sp>
      <p:sp>
        <p:nvSpPr>
          <p:cNvPr id="13" name="TextBox 12"/>
          <p:cNvSpPr txBox="1"/>
          <p:nvPr/>
        </p:nvSpPr>
        <p:spPr>
          <a:xfrm>
            <a:off x="707586" y="4703517"/>
            <a:ext cx="7751940" cy="425758"/>
          </a:xfrm>
          <a:prstGeom prst="rect">
            <a:avLst/>
          </a:prstGeom>
          <a:noFill/>
        </p:spPr>
        <p:txBody>
          <a:bodyPr wrap="square" rtlCol="0">
            <a:spAutoFit/>
          </a:bodyPr>
          <a:lstStyle/>
          <a:p>
            <a:pPr marL="285750" indent="-285750">
              <a:lnSpc>
                <a:spcPct val="110000"/>
              </a:lnSpc>
              <a:spcAft>
                <a:spcPts val="800"/>
              </a:spcAft>
              <a:buBlip>
                <a:blip r:embed="rId5"/>
              </a:buBlip>
            </a:pPr>
            <a:r>
              <a:rPr lang="en-US" sz="2000" dirty="0" smtClean="0">
                <a:solidFill>
                  <a:srgbClr val="000000"/>
                </a:solidFill>
                <a:latin typeface="Arial"/>
                <a:cs typeface="Arial"/>
              </a:rPr>
              <a:t>Inoculation Theory</a:t>
            </a:r>
            <a:endParaRPr lang="en-US" sz="2000" i="1" dirty="0">
              <a:latin typeface="Arial"/>
              <a:cs typeface="Arial"/>
            </a:endParaRPr>
          </a:p>
        </p:txBody>
      </p:sp>
      <p:sp>
        <p:nvSpPr>
          <p:cNvPr id="15" name="TextBox 14"/>
          <p:cNvSpPr txBox="1"/>
          <p:nvPr/>
        </p:nvSpPr>
        <p:spPr>
          <a:xfrm>
            <a:off x="707586" y="5267932"/>
            <a:ext cx="7751940" cy="425758"/>
          </a:xfrm>
          <a:prstGeom prst="rect">
            <a:avLst/>
          </a:prstGeom>
          <a:noFill/>
        </p:spPr>
        <p:txBody>
          <a:bodyPr wrap="square" rtlCol="0">
            <a:spAutoFit/>
          </a:bodyPr>
          <a:lstStyle/>
          <a:p>
            <a:pPr marL="285750" indent="-285750">
              <a:lnSpc>
                <a:spcPct val="110000"/>
              </a:lnSpc>
              <a:spcAft>
                <a:spcPts val="800"/>
              </a:spcAft>
              <a:buBlip>
                <a:blip r:embed="rId5"/>
              </a:buBlip>
            </a:pPr>
            <a:r>
              <a:rPr lang="en-US" sz="2000" dirty="0" smtClean="0">
                <a:solidFill>
                  <a:srgbClr val="000000"/>
                </a:solidFill>
                <a:latin typeface="Arial"/>
                <a:cs typeface="Arial"/>
              </a:rPr>
              <a:t>Agnotology-Based Learning.</a:t>
            </a:r>
            <a:endParaRPr lang="en-US" sz="2000" i="1" dirty="0">
              <a:latin typeface="Arial"/>
              <a:cs typeface="Arial"/>
            </a:endParaRPr>
          </a:p>
        </p:txBody>
      </p:sp>
    </p:spTree>
    <p:extLst>
      <p:ext uri="{BB962C8B-B14F-4D97-AF65-F5344CB8AC3E}">
        <p14:creationId xmlns:p14="http://schemas.microsoft.com/office/powerpoint/2010/main" val="5034724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nial101x.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769292"/>
            <a:ext cx="9144000" cy="6858000"/>
          </a:xfrm>
          <a:prstGeom prst="rect">
            <a:avLst/>
          </a:prstGeom>
        </p:spPr>
      </p:pic>
      <p:sp>
        <p:nvSpPr>
          <p:cNvPr id="3" name="TextBox 2"/>
          <p:cNvSpPr txBox="1"/>
          <p:nvPr/>
        </p:nvSpPr>
        <p:spPr>
          <a:xfrm>
            <a:off x="0" y="159879"/>
            <a:ext cx="9144000" cy="600164"/>
          </a:xfrm>
          <a:prstGeom prst="rect">
            <a:avLst/>
          </a:prstGeom>
        </p:spPr>
        <p:txBody>
          <a:bodyPr wrap="square" rtlCol="0">
            <a:spAutoFit/>
          </a:bodyPr>
          <a:lstStyle/>
          <a:p>
            <a:pPr algn="ctr"/>
            <a:r>
              <a:rPr lang="en-US" sz="3300" dirty="0" smtClean="0">
                <a:solidFill>
                  <a:srgbClr val="F08B1D"/>
                </a:solidFill>
                <a:latin typeface="Arial"/>
                <a:cs typeface="Arial"/>
              </a:rPr>
              <a:t>http://</a:t>
            </a:r>
            <a:r>
              <a:rPr lang="en-US" sz="3300" dirty="0" err="1" smtClean="0">
                <a:solidFill>
                  <a:srgbClr val="F08B1D"/>
                </a:solidFill>
                <a:latin typeface="Arial"/>
                <a:cs typeface="Arial"/>
              </a:rPr>
              <a:t>sks.to</a:t>
            </a:r>
            <a:r>
              <a:rPr lang="en-US" sz="3300" dirty="0" smtClean="0">
                <a:solidFill>
                  <a:srgbClr val="F08B1D"/>
                </a:solidFill>
                <a:latin typeface="Arial"/>
                <a:cs typeface="Arial"/>
              </a:rPr>
              <a:t>/denial101x</a:t>
            </a:r>
            <a:endParaRPr lang="en-US" sz="3300" dirty="0" smtClean="0">
              <a:solidFill>
                <a:srgbClr val="000000"/>
              </a:solidFill>
              <a:latin typeface="Arial"/>
              <a:cs typeface="Arial"/>
            </a:endParaRPr>
          </a:p>
        </p:txBody>
      </p:sp>
    </p:spTree>
    <p:extLst>
      <p:ext uri="{BB962C8B-B14F-4D97-AF65-F5344CB8AC3E}">
        <p14:creationId xmlns:p14="http://schemas.microsoft.com/office/powerpoint/2010/main" val="365431162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3" descr="SecondaryImage_logo.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296547" y="442019"/>
            <a:ext cx="2389807" cy="38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6" name="Picture 4" descr="SecondaryImage_top.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 y="1"/>
            <a:ext cx="3048372" cy="117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5" descr="SecondaryImage_Bottom.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8126016" y="5089922"/>
            <a:ext cx="1017984" cy="176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Box 7"/>
          <p:cNvSpPr txBox="1">
            <a:spLocks noChangeArrowheads="1"/>
          </p:cNvSpPr>
          <p:nvPr/>
        </p:nvSpPr>
        <p:spPr bwMode="auto">
          <a:xfrm>
            <a:off x="398452" y="2398386"/>
            <a:ext cx="3215804" cy="426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4200">
                <a:solidFill>
                  <a:srgbClr val="FFFFFF"/>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FFFFFF"/>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FFFFFF"/>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FFFFFF"/>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FFFFFF"/>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pPr eaLnBrk="1" hangingPunct="1">
              <a:lnSpc>
                <a:spcPct val="110000"/>
              </a:lnSpc>
              <a:spcAft>
                <a:spcPts val="800"/>
              </a:spcAft>
            </a:pPr>
            <a:r>
              <a:rPr lang="en-US" sz="2000">
                <a:solidFill>
                  <a:srgbClr val="000000"/>
                </a:solidFill>
                <a:latin typeface="Arial" charset="0"/>
                <a:cs typeface="Arial" charset="0"/>
              </a:rPr>
              <a:t>http://skepticalscience.com</a:t>
            </a:r>
            <a:endParaRPr lang="en-US" sz="2000">
              <a:latin typeface="Arial" charset="0"/>
              <a:cs typeface="Arial" charset="0"/>
            </a:endParaRPr>
          </a:p>
        </p:txBody>
      </p:sp>
      <p:pic>
        <p:nvPicPr>
          <p:cNvPr id="47109" name="Picture 1" descr="SkS_myths.t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1892" y="2920773"/>
            <a:ext cx="3192363" cy="560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Box 6"/>
          <p:cNvSpPr txBox="1">
            <a:spLocks noChangeArrowheads="1"/>
          </p:cNvSpPr>
          <p:nvPr/>
        </p:nvSpPr>
        <p:spPr bwMode="auto">
          <a:xfrm>
            <a:off x="4653352" y="2398386"/>
            <a:ext cx="2466826" cy="426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4200">
                <a:solidFill>
                  <a:srgbClr val="FFFFFF"/>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FFFFFF"/>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FFFFFF"/>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FFFFFF"/>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FFFFFF"/>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pPr eaLnBrk="1" hangingPunct="1">
              <a:lnSpc>
                <a:spcPct val="110000"/>
              </a:lnSpc>
              <a:spcAft>
                <a:spcPts val="800"/>
              </a:spcAft>
            </a:pPr>
            <a:r>
              <a:rPr lang="en-US" sz="2000">
                <a:solidFill>
                  <a:srgbClr val="000000"/>
                </a:solidFill>
                <a:latin typeface="Arial" charset="0"/>
                <a:cs typeface="Arial" charset="0"/>
              </a:rPr>
              <a:t>http://sks.to/iphone</a:t>
            </a:r>
            <a:endParaRPr lang="en-US" sz="2000">
              <a:latin typeface="Arial" charset="0"/>
              <a:cs typeface="Arial" charset="0"/>
            </a:endParaRPr>
          </a:p>
        </p:txBody>
      </p:sp>
      <p:pic>
        <p:nvPicPr>
          <p:cNvPr id="47111" name="Picture 10" descr="iPhone1"/>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653352" y="2920773"/>
            <a:ext cx="2466826" cy="4637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74028" y="1765267"/>
            <a:ext cx="7751940" cy="523220"/>
          </a:xfrm>
          <a:prstGeom prst="rect">
            <a:avLst/>
          </a:prstGeom>
        </p:spPr>
        <p:txBody>
          <a:bodyPr wrap="square" rtlCol="0">
            <a:spAutoFit/>
          </a:bodyPr>
          <a:lstStyle/>
          <a:p>
            <a:r>
              <a:rPr lang="en-US" sz="2800" dirty="0" smtClean="0">
                <a:solidFill>
                  <a:srgbClr val="F08B1D"/>
                </a:solidFill>
                <a:latin typeface="Arial"/>
                <a:cs typeface="Arial"/>
              </a:rPr>
              <a:t>Questions?</a:t>
            </a:r>
            <a:endParaRPr lang="en-US" sz="2000" dirty="0" smtClean="0">
              <a:solidFill>
                <a:srgbClr val="000000"/>
              </a:solidFill>
              <a:latin typeface="Arial"/>
              <a:cs typeface="Arial"/>
            </a:endParaRPr>
          </a:p>
        </p:txBody>
      </p:sp>
    </p:spTree>
    <p:extLst>
      <p:ext uri="{BB962C8B-B14F-4D97-AF65-F5344CB8AC3E}">
        <p14:creationId xmlns:p14="http://schemas.microsoft.com/office/powerpoint/2010/main" val="3577572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92_SAR_Richard_Pancost.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8586" y="522112"/>
            <a:ext cx="8630275" cy="5950170"/>
          </a:xfrm>
          <a:prstGeom prst="rect">
            <a:avLst/>
          </a:prstGeom>
        </p:spPr>
      </p:pic>
    </p:spTree>
    <p:extLst>
      <p:ext uri="{BB962C8B-B14F-4D97-AF65-F5344CB8AC3E}">
        <p14:creationId xmlns:p14="http://schemas.microsoft.com/office/powerpoint/2010/main" val="2427197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condaryImage_log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96800" y="442151"/>
            <a:ext cx="2389632" cy="384048"/>
          </a:xfrm>
          <a:prstGeom prst="rect">
            <a:avLst/>
          </a:prstGeom>
        </p:spPr>
      </p:pic>
      <p:pic>
        <p:nvPicPr>
          <p:cNvPr id="5" name="Picture 4" descr="SecondaryImage_to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3048000" cy="1176528"/>
          </a:xfrm>
          <a:prstGeom prst="rect">
            <a:avLst/>
          </a:prstGeom>
        </p:spPr>
      </p:pic>
      <p:pic>
        <p:nvPicPr>
          <p:cNvPr id="6" name="Picture 5" descr="SecondaryImage_Bottom.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25968" y="5090160"/>
            <a:ext cx="1018032" cy="1767840"/>
          </a:xfrm>
          <a:prstGeom prst="rect">
            <a:avLst/>
          </a:prstGeom>
        </p:spPr>
      </p:pic>
      <p:sp>
        <p:nvSpPr>
          <p:cNvPr id="7" name="TextBox 6"/>
          <p:cNvSpPr txBox="1"/>
          <p:nvPr/>
        </p:nvSpPr>
        <p:spPr>
          <a:xfrm>
            <a:off x="374028" y="1765268"/>
            <a:ext cx="7751940" cy="1297791"/>
          </a:xfrm>
          <a:prstGeom prst="rect">
            <a:avLst/>
          </a:prstGeom>
          <a:noFill/>
        </p:spPr>
        <p:txBody>
          <a:bodyPr wrap="square" rtlCol="0">
            <a:spAutoFit/>
          </a:bodyPr>
          <a:lstStyle/>
          <a:p>
            <a:r>
              <a:rPr lang="en-US" sz="2800" dirty="0" smtClean="0">
                <a:solidFill>
                  <a:srgbClr val="F08B1D"/>
                </a:solidFill>
                <a:latin typeface="Arial"/>
                <a:cs typeface="Arial"/>
              </a:rPr>
              <a:t>Dogma </a:t>
            </a:r>
            <a:r>
              <a:rPr lang="en-US" sz="2800" dirty="0" err="1" smtClean="0">
                <a:solidFill>
                  <a:srgbClr val="F08B1D"/>
                </a:solidFill>
                <a:latin typeface="Arial"/>
                <a:cs typeface="Arial"/>
              </a:rPr>
              <a:t>vs</a:t>
            </a:r>
            <a:r>
              <a:rPr lang="en-US" sz="2800" dirty="0" smtClean="0">
                <a:solidFill>
                  <a:srgbClr val="F08B1D"/>
                </a:solidFill>
                <a:latin typeface="Arial"/>
                <a:cs typeface="Arial"/>
              </a:rPr>
              <a:t> Consensus</a:t>
            </a:r>
          </a:p>
          <a:p>
            <a:pPr>
              <a:lnSpc>
                <a:spcPct val="110000"/>
              </a:lnSpc>
              <a:spcAft>
                <a:spcPts val="800"/>
              </a:spcAft>
            </a:pPr>
            <a:endParaRPr lang="en-US" sz="2000" dirty="0" smtClean="0">
              <a:solidFill>
                <a:srgbClr val="717074"/>
              </a:solidFill>
              <a:latin typeface="Arial"/>
              <a:cs typeface="Arial"/>
            </a:endParaRPr>
          </a:p>
          <a:p>
            <a:pPr marL="285750" indent="-285750">
              <a:lnSpc>
                <a:spcPct val="110000"/>
              </a:lnSpc>
              <a:spcAft>
                <a:spcPts val="800"/>
              </a:spcAft>
              <a:buBlip>
                <a:blip r:embed="rId5"/>
              </a:buBlip>
            </a:pPr>
            <a:r>
              <a:rPr lang="en-US" sz="2000" dirty="0" smtClean="0">
                <a:solidFill>
                  <a:srgbClr val="000000"/>
                </a:solidFill>
                <a:latin typeface="Arial"/>
                <a:cs typeface="Arial"/>
              </a:rPr>
              <a:t>Our scientific understanding of global warming</a:t>
            </a:r>
          </a:p>
        </p:txBody>
      </p:sp>
      <p:sp>
        <p:nvSpPr>
          <p:cNvPr id="8" name="TextBox 7"/>
          <p:cNvSpPr txBox="1"/>
          <p:nvPr/>
        </p:nvSpPr>
        <p:spPr>
          <a:xfrm>
            <a:off x="374028" y="3258221"/>
            <a:ext cx="7751940" cy="425758"/>
          </a:xfrm>
          <a:prstGeom prst="rect">
            <a:avLst/>
          </a:prstGeom>
          <a:noFill/>
        </p:spPr>
        <p:txBody>
          <a:bodyPr wrap="square" rtlCol="0">
            <a:spAutoFit/>
          </a:bodyPr>
          <a:lstStyle/>
          <a:p>
            <a:pPr marL="285750" indent="-285750">
              <a:lnSpc>
                <a:spcPct val="110000"/>
              </a:lnSpc>
              <a:spcAft>
                <a:spcPts val="800"/>
              </a:spcAft>
              <a:buBlip>
                <a:blip r:embed="rId5"/>
              </a:buBlip>
            </a:pPr>
            <a:r>
              <a:rPr lang="en-US" sz="2000" dirty="0" smtClean="0">
                <a:solidFill>
                  <a:srgbClr val="000000"/>
                </a:solidFill>
                <a:latin typeface="Arial"/>
                <a:cs typeface="Arial"/>
              </a:rPr>
              <a:t>How people think about climate change</a:t>
            </a:r>
            <a:endParaRPr lang="en-US" sz="2000" i="1" dirty="0">
              <a:latin typeface="Arial"/>
              <a:cs typeface="Arial"/>
            </a:endParaRPr>
          </a:p>
        </p:txBody>
      </p:sp>
      <p:sp>
        <p:nvSpPr>
          <p:cNvPr id="9" name="TextBox 8"/>
          <p:cNvSpPr txBox="1"/>
          <p:nvPr/>
        </p:nvSpPr>
        <p:spPr>
          <a:xfrm>
            <a:off x="374028" y="3938725"/>
            <a:ext cx="7751940" cy="425758"/>
          </a:xfrm>
          <a:prstGeom prst="rect">
            <a:avLst/>
          </a:prstGeom>
          <a:noFill/>
        </p:spPr>
        <p:txBody>
          <a:bodyPr wrap="square" rtlCol="0">
            <a:spAutoFit/>
          </a:bodyPr>
          <a:lstStyle/>
          <a:p>
            <a:pPr marL="285750" indent="-285750">
              <a:lnSpc>
                <a:spcPct val="110000"/>
              </a:lnSpc>
              <a:spcAft>
                <a:spcPts val="800"/>
              </a:spcAft>
              <a:buBlip>
                <a:blip r:embed="rId5"/>
              </a:buBlip>
            </a:pPr>
            <a:r>
              <a:rPr lang="en-US" sz="2000" dirty="0" smtClean="0">
                <a:solidFill>
                  <a:srgbClr val="000000"/>
                </a:solidFill>
                <a:latin typeface="Arial"/>
                <a:cs typeface="Arial"/>
              </a:rPr>
              <a:t>Scientific consensus</a:t>
            </a:r>
            <a:endParaRPr lang="en-US" sz="2000" i="1" dirty="0">
              <a:latin typeface="Arial"/>
              <a:cs typeface="Arial"/>
            </a:endParaRPr>
          </a:p>
        </p:txBody>
      </p:sp>
    </p:spTree>
    <p:extLst>
      <p:ext uri="{BB962C8B-B14F-4D97-AF65-F5344CB8AC3E}">
        <p14:creationId xmlns:p14="http://schemas.microsoft.com/office/powerpoint/2010/main" val="4675295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condaryImage_log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96800" y="442151"/>
            <a:ext cx="2389632" cy="384048"/>
          </a:xfrm>
          <a:prstGeom prst="rect">
            <a:avLst/>
          </a:prstGeom>
        </p:spPr>
      </p:pic>
      <p:pic>
        <p:nvPicPr>
          <p:cNvPr id="5" name="Picture 4" descr="SecondaryImage_to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3048000" cy="1176528"/>
          </a:xfrm>
          <a:prstGeom prst="rect">
            <a:avLst/>
          </a:prstGeom>
        </p:spPr>
      </p:pic>
      <p:pic>
        <p:nvPicPr>
          <p:cNvPr id="6" name="Picture 5" descr="SecondaryImage_Bottom.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25968" y="5090160"/>
            <a:ext cx="1018032" cy="1767840"/>
          </a:xfrm>
          <a:prstGeom prst="rect">
            <a:avLst/>
          </a:prstGeom>
        </p:spPr>
      </p:pic>
      <p:sp>
        <p:nvSpPr>
          <p:cNvPr id="8" name="TextBox 7"/>
          <p:cNvSpPr txBox="1"/>
          <p:nvPr/>
        </p:nvSpPr>
        <p:spPr>
          <a:xfrm>
            <a:off x="374028" y="2136660"/>
            <a:ext cx="8411987" cy="1911292"/>
          </a:xfrm>
          <a:prstGeom prst="rect">
            <a:avLst/>
          </a:prstGeom>
          <a:noFill/>
        </p:spPr>
        <p:txBody>
          <a:bodyPr wrap="square" rtlCol="0">
            <a:spAutoFit/>
          </a:bodyPr>
          <a:lstStyle/>
          <a:p>
            <a:pPr algn="ctr">
              <a:lnSpc>
                <a:spcPct val="110000"/>
              </a:lnSpc>
              <a:spcAft>
                <a:spcPts val="800"/>
              </a:spcAft>
            </a:pPr>
            <a:r>
              <a:rPr lang="en-US" sz="3600" i="1" dirty="0" smtClean="0"/>
              <a:t>“Science </a:t>
            </a:r>
            <a:r>
              <a:rPr lang="en-US" sz="3600" i="1" dirty="0"/>
              <a:t>is not a democracy. </a:t>
            </a:r>
            <a:r>
              <a:rPr lang="en-US" sz="3600" i="1" dirty="0" smtClean="0"/>
              <a:t/>
            </a:r>
            <a:br>
              <a:rPr lang="en-US" sz="3600" i="1" dirty="0" smtClean="0"/>
            </a:br>
            <a:r>
              <a:rPr lang="en-US" sz="3600" i="1" dirty="0" smtClean="0"/>
              <a:t>It </a:t>
            </a:r>
            <a:r>
              <a:rPr lang="en-US" sz="3600" i="1" dirty="0"/>
              <a:t>is a dictatorship. </a:t>
            </a:r>
            <a:r>
              <a:rPr lang="en-US" sz="3600" i="1" dirty="0" smtClean="0"/>
              <a:t/>
            </a:r>
            <a:br>
              <a:rPr lang="en-US" sz="3600" i="1" dirty="0" smtClean="0"/>
            </a:br>
            <a:r>
              <a:rPr lang="en-US" sz="3600" i="1" dirty="0" smtClean="0"/>
              <a:t>It </a:t>
            </a:r>
            <a:r>
              <a:rPr lang="en-US" sz="3600" i="1" dirty="0"/>
              <a:t>is evidence that does the dictating</a:t>
            </a:r>
            <a:r>
              <a:rPr lang="en-US" sz="3600" i="1" dirty="0" smtClean="0"/>
              <a:t>.”</a:t>
            </a:r>
          </a:p>
        </p:txBody>
      </p:sp>
      <p:sp>
        <p:nvSpPr>
          <p:cNvPr id="7" name="TextBox 6"/>
          <p:cNvSpPr txBox="1"/>
          <p:nvPr/>
        </p:nvSpPr>
        <p:spPr>
          <a:xfrm>
            <a:off x="374028" y="4302346"/>
            <a:ext cx="8411987" cy="425758"/>
          </a:xfrm>
          <a:prstGeom prst="rect">
            <a:avLst/>
          </a:prstGeom>
          <a:noFill/>
        </p:spPr>
        <p:txBody>
          <a:bodyPr wrap="square" rtlCol="0">
            <a:spAutoFit/>
          </a:bodyPr>
          <a:lstStyle/>
          <a:p>
            <a:pPr algn="ctr">
              <a:lnSpc>
                <a:spcPct val="110000"/>
              </a:lnSpc>
              <a:spcAft>
                <a:spcPts val="800"/>
              </a:spcAft>
            </a:pPr>
            <a:r>
              <a:rPr lang="en-US" sz="2000" dirty="0" smtClean="0">
                <a:latin typeface="Arial"/>
                <a:cs typeface="Arial"/>
              </a:rPr>
              <a:t>JOHN REISMAN</a:t>
            </a:r>
            <a:endParaRPr lang="en-US" sz="2000" dirty="0">
              <a:latin typeface="Arial"/>
              <a:cs typeface="Arial"/>
            </a:endParaRPr>
          </a:p>
        </p:txBody>
      </p:sp>
    </p:spTree>
    <p:extLst>
      <p:ext uri="{BB962C8B-B14F-4D97-AF65-F5344CB8AC3E}">
        <p14:creationId xmlns:p14="http://schemas.microsoft.com/office/powerpoint/2010/main" val="4861426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condaryImage_log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96800" y="442151"/>
            <a:ext cx="2389632" cy="384048"/>
          </a:xfrm>
          <a:prstGeom prst="rect">
            <a:avLst/>
          </a:prstGeom>
        </p:spPr>
      </p:pic>
      <p:pic>
        <p:nvPicPr>
          <p:cNvPr id="5" name="Picture 4" descr="SecondaryImage_to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3048000" cy="1176528"/>
          </a:xfrm>
          <a:prstGeom prst="rect">
            <a:avLst/>
          </a:prstGeom>
        </p:spPr>
      </p:pic>
      <p:pic>
        <p:nvPicPr>
          <p:cNvPr id="6" name="Picture 5" descr="SecondaryImage_Bottom.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25968" y="5090160"/>
            <a:ext cx="1018032" cy="1767840"/>
          </a:xfrm>
          <a:prstGeom prst="rect">
            <a:avLst/>
          </a:prstGeom>
        </p:spPr>
      </p:pic>
      <p:sp>
        <p:nvSpPr>
          <p:cNvPr id="7" name="TextBox 6"/>
          <p:cNvSpPr txBox="1"/>
          <p:nvPr/>
        </p:nvSpPr>
        <p:spPr>
          <a:xfrm>
            <a:off x="374028" y="1765268"/>
            <a:ext cx="7751940" cy="1636345"/>
          </a:xfrm>
          <a:prstGeom prst="rect">
            <a:avLst/>
          </a:prstGeom>
          <a:noFill/>
        </p:spPr>
        <p:txBody>
          <a:bodyPr wrap="square" rtlCol="0">
            <a:spAutoFit/>
          </a:bodyPr>
          <a:lstStyle/>
          <a:p>
            <a:r>
              <a:rPr lang="en-US" sz="2800" dirty="0" smtClean="0">
                <a:solidFill>
                  <a:srgbClr val="F08B1D"/>
                </a:solidFill>
                <a:latin typeface="Arial"/>
                <a:cs typeface="Arial"/>
              </a:rPr>
              <a:t>Understanding global warming</a:t>
            </a:r>
          </a:p>
          <a:p>
            <a:pPr>
              <a:lnSpc>
                <a:spcPct val="110000"/>
              </a:lnSpc>
              <a:spcAft>
                <a:spcPts val="800"/>
              </a:spcAft>
            </a:pPr>
            <a:endParaRPr lang="en-US" sz="2000" dirty="0" smtClean="0">
              <a:solidFill>
                <a:srgbClr val="717074"/>
              </a:solidFill>
              <a:latin typeface="Arial"/>
              <a:cs typeface="Arial"/>
            </a:endParaRPr>
          </a:p>
          <a:p>
            <a:pPr marL="285750" indent="-285750">
              <a:lnSpc>
                <a:spcPct val="110000"/>
              </a:lnSpc>
              <a:spcAft>
                <a:spcPts val="800"/>
              </a:spcAft>
              <a:buBlip>
                <a:blip r:embed="rId5"/>
              </a:buBlip>
            </a:pPr>
            <a:r>
              <a:rPr lang="en-US" sz="2000" dirty="0" smtClean="0">
                <a:solidFill>
                  <a:srgbClr val="000000"/>
                </a:solidFill>
                <a:latin typeface="Arial"/>
                <a:cs typeface="Arial"/>
              </a:rPr>
              <a:t>270 Americans asked to explain the mechanism causing global warming (</a:t>
            </a:r>
            <a:r>
              <a:rPr lang="en-US" sz="2000" dirty="0" err="1" smtClean="0">
                <a:solidFill>
                  <a:srgbClr val="000000"/>
                </a:solidFill>
                <a:latin typeface="Arial"/>
                <a:cs typeface="Arial"/>
              </a:rPr>
              <a:t>Ranney</a:t>
            </a:r>
            <a:r>
              <a:rPr lang="en-US" sz="2000" dirty="0" smtClean="0">
                <a:solidFill>
                  <a:srgbClr val="000000"/>
                </a:solidFill>
                <a:latin typeface="Arial"/>
                <a:cs typeface="Arial"/>
              </a:rPr>
              <a:t> et al., 2012)</a:t>
            </a:r>
          </a:p>
        </p:txBody>
      </p:sp>
      <p:sp>
        <p:nvSpPr>
          <p:cNvPr id="8" name="TextBox 7"/>
          <p:cNvSpPr txBox="1"/>
          <p:nvPr/>
        </p:nvSpPr>
        <p:spPr>
          <a:xfrm>
            <a:off x="374028" y="3553265"/>
            <a:ext cx="7751940" cy="425758"/>
          </a:xfrm>
          <a:prstGeom prst="rect">
            <a:avLst/>
          </a:prstGeom>
          <a:noFill/>
        </p:spPr>
        <p:txBody>
          <a:bodyPr wrap="square" rtlCol="0">
            <a:spAutoFit/>
          </a:bodyPr>
          <a:lstStyle/>
          <a:p>
            <a:pPr marL="285750" indent="-285750">
              <a:lnSpc>
                <a:spcPct val="110000"/>
              </a:lnSpc>
              <a:spcAft>
                <a:spcPts val="800"/>
              </a:spcAft>
              <a:buBlip>
                <a:blip r:embed="rId5"/>
              </a:buBlip>
            </a:pPr>
            <a:r>
              <a:rPr lang="en-US" sz="2000" dirty="0" smtClean="0">
                <a:solidFill>
                  <a:srgbClr val="000000"/>
                </a:solidFill>
                <a:latin typeface="Arial"/>
                <a:cs typeface="Arial"/>
              </a:rPr>
              <a:t>Zero participants succeeded in explaining the mechanism</a:t>
            </a:r>
            <a:endParaRPr lang="en-US" sz="2000" i="1" dirty="0">
              <a:latin typeface="Arial"/>
              <a:cs typeface="Arial"/>
            </a:endParaRPr>
          </a:p>
        </p:txBody>
      </p:sp>
      <p:sp>
        <p:nvSpPr>
          <p:cNvPr id="9" name="TextBox 8"/>
          <p:cNvSpPr txBox="1"/>
          <p:nvPr/>
        </p:nvSpPr>
        <p:spPr>
          <a:xfrm>
            <a:off x="374028" y="4156801"/>
            <a:ext cx="7751940" cy="764312"/>
          </a:xfrm>
          <a:prstGeom prst="rect">
            <a:avLst/>
          </a:prstGeom>
          <a:noFill/>
        </p:spPr>
        <p:txBody>
          <a:bodyPr wrap="square" rtlCol="0">
            <a:spAutoFit/>
          </a:bodyPr>
          <a:lstStyle/>
          <a:p>
            <a:pPr marL="285750" indent="-285750">
              <a:lnSpc>
                <a:spcPct val="110000"/>
              </a:lnSpc>
              <a:spcAft>
                <a:spcPts val="800"/>
              </a:spcAft>
              <a:buBlip>
                <a:blip r:embed="rId5"/>
              </a:buBlip>
            </a:pPr>
            <a:r>
              <a:rPr lang="en-US" sz="2000" dirty="0" smtClean="0">
                <a:solidFill>
                  <a:srgbClr val="000000"/>
                </a:solidFill>
                <a:latin typeface="Arial"/>
                <a:cs typeface="Arial"/>
              </a:rPr>
              <a:t>In 2013, I asked the same question to a class of 2</a:t>
            </a:r>
            <a:r>
              <a:rPr lang="en-US" sz="2000" baseline="30000" dirty="0" smtClean="0">
                <a:solidFill>
                  <a:srgbClr val="000000"/>
                </a:solidFill>
                <a:latin typeface="Arial"/>
                <a:cs typeface="Arial"/>
              </a:rPr>
              <a:t>nd</a:t>
            </a:r>
            <a:r>
              <a:rPr lang="en-US" sz="2000" dirty="0" smtClean="0">
                <a:solidFill>
                  <a:srgbClr val="000000"/>
                </a:solidFill>
                <a:latin typeface="Arial"/>
                <a:cs typeface="Arial"/>
              </a:rPr>
              <a:t> year UQ Environmental Engineering students</a:t>
            </a:r>
            <a:endParaRPr lang="en-US" sz="2000" i="1" dirty="0">
              <a:latin typeface="Arial"/>
              <a:cs typeface="Arial"/>
            </a:endParaRPr>
          </a:p>
        </p:txBody>
      </p:sp>
      <p:sp>
        <p:nvSpPr>
          <p:cNvPr id="11" name="TextBox 10"/>
          <p:cNvSpPr txBox="1"/>
          <p:nvPr/>
        </p:nvSpPr>
        <p:spPr>
          <a:xfrm>
            <a:off x="374028" y="5063548"/>
            <a:ext cx="7751940" cy="425758"/>
          </a:xfrm>
          <a:prstGeom prst="rect">
            <a:avLst/>
          </a:prstGeom>
          <a:noFill/>
        </p:spPr>
        <p:txBody>
          <a:bodyPr wrap="square" rtlCol="0">
            <a:spAutoFit/>
          </a:bodyPr>
          <a:lstStyle/>
          <a:p>
            <a:pPr marL="285750" indent="-285750">
              <a:lnSpc>
                <a:spcPct val="110000"/>
              </a:lnSpc>
              <a:spcAft>
                <a:spcPts val="800"/>
              </a:spcAft>
              <a:buBlip>
                <a:blip r:embed="rId5"/>
              </a:buBlip>
            </a:pPr>
            <a:r>
              <a:rPr lang="en-US" sz="2000" dirty="0" smtClean="0">
                <a:solidFill>
                  <a:srgbClr val="000000"/>
                </a:solidFill>
                <a:latin typeface="Arial"/>
                <a:cs typeface="Arial"/>
              </a:rPr>
              <a:t>Zero students </a:t>
            </a:r>
            <a:r>
              <a:rPr lang="en-US" sz="2000" dirty="0">
                <a:solidFill>
                  <a:srgbClr val="000000"/>
                </a:solidFill>
                <a:latin typeface="Arial"/>
                <a:cs typeface="Arial"/>
              </a:rPr>
              <a:t>succeeded in explaining the mechanism</a:t>
            </a:r>
            <a:endParaRPr lang="en-US" sz="2000" i="1" dirty="0">
              <a:latin typeface="Arial"/>
              <a:cs typeface="Arial"/>
            </a:endParaRPr>
          </a:p>
        </p:txBody>
      </p:sp>
      <p:sp>
        <p:nvSpPr>
          <p:cNvPr id="10" name="TextBox 9"/>
          <p:cNvSpPr txBox="1"/>
          <p:nvPr/>
        </p:nvSpPr>
        <p:spPr>
          <a:xfrm>
            <a:off x="374028" y="5707598"/>
            <a:ext cx="7751940" cy="425758"/>
          </a:xfrm>
          <a:prstGeom prst="rect">
            <a:avLst/>
          </a:prstGeom>
          <a:noFill/>
        </p:spPr>
        <p:txBody>
          <a:bodyPr wrap="square" rtlCol="0">
            <a:spAutoFit/>
          </a:bodyPr>
          <a:lstStyle/>
          <a:p>
            <a:pPr marL="285750" indent="-285750">
              <a:lnSpc>
                <a:spcPct val="110000"/>
              </a:lnSpc>
              <a:spcAft>
                <a:spcPts val="800"/>
              </a:spcAft>
              <a:buBlip>
                <a:blip r:embed="rId5"/>
              </a:buBlip>
            </a:pPr>
            <a:r>
              <a:rPr lang="en-US" sz="2000" dirty="0" smtClean="0">
                <a:solidFill>
                  <a:srgbClr val="000000"/>
                </a:solidFill>
                <a:latin typeface="Arial"/>
                <a:cs typeface="Arial"/>
              </a:rPr>
              <a:t>Yesterday, I asked at the University of York</a:t>
            </a:r>
            <a:endParaRPr lang="en-US" sz="2000" i="1" dirty="0">
              <a:latin typeface="Arial"/>
              <a:cs typeface="Arial"/>
            </a:endParaRPr>
          </a:p>
        </p:txBody>
      </p:sp>
      <p:sp>
        <p:nvSpPr>
          <p:cNvPr id="12" name="TextBox 11"/>
          <p:cNvSpPr txBox="1"/>
          <p:nvPr/>
        </p:nvSpPr>
        <p:spPr>
          <a:xfrm>
            <a:off x="374028" y="6307836"/>
            <a:ext cx="3089851" cy="425758"/>
          </a:xfrm>
          <a:prstGeom prst="rect">
            <a:avLst/>
          </a:prstGeom>
          <a:noFill/>
        </p:spPr>
        <p:txBody>
          <a:bodyPr wrap="square" rtlCol="0">
            <a:spAutoFit/>
          </a:bodyPr>
          <a:lstStyle/>
          <a:p>
            <a:pPr marL="285750" indent="-285750">
              <a:lnSpc>
                <a:spcPct val="110000"/>
              </a:lnSpc>
              <a:spcAft>
                <a:spcPts val="800"/>
              </a:spcAft>
              <a:buBlip>
                <a:blip r:embed="rId5"/>
              </a:buBlip>
            </a:pPr>
            <a:r>
              <a:rPr lang="en-US" sz="2000" dirty="0" smtClean="0">
                <a:solidFill>
                  <a:srgbClr val="000000"/>
                </a:solidFill>
                <a:latin typeface="Arial"/>
                <a:cs typeface="Arial"/>
              </a:rPr>
              <a:t>One person succeeded</a:t>
            </a:r>
            <a:endParaRPr lang="en-US" sz="2000" i="1" dirty="0">
              <a:latin typeface="Arial"/>
              <a:cs typeface="Arial"/>
            </a:endParaRPr>
          </a:p>
        </p:txBody>
      </p:sp>
      <p:sp>
        <p:nvSpPr>
          <p:cNvPr id="14" name="TextBox 13"/>
          <p:cNvSpPr txBox="1"/>
          <p:nvPr/>
        </p:nvSpPr>
        <p:spPr>
          <a:xfrm>
            <a:off x="3399734" y="6307836"/>
            <a:ext cx="3786159" cy="425758"/>
          </a:xfrm>
          <a:prstGeom prst="rect">
            <a:avLst/>
          </a:prstGeom>
          <a:noFill/>
        </p:spPr>
        <p:txBody>
          <a:bodyPr wrap="square" rtlCol="0">
            <a:spAutoFit/>
          </a:bodyPr>
          <a:lstStyle/>
          <a:p>
            <a:pPr>
              <a:lnSpc>
                <a:spcPct val="110000"/>
              </a:lnSpc>
              <a:spcAft>
                <a:spcPts val="800"/>
              </a:spcAft>
            </a:pPr>
            <a:r>
              <a:rPr lang="en-US" sz="2000" dirty="0" smtClean="0">
                <a:solidFill>
                  <a:srgbClr val="000000"/>
                </a:solidFill>
                <a:latin typeface="Arial"/>
                <a:cs typeface="Arial"/>
              </a:rPr>
              <a:t>… with an American accent!</a:t>
            </a:r>
            <a:endParaRPr lang="en-US" sz="2000" i="1" dirty="0">
              <a:latin typeface="Arial"/>
              <a:cs typeface="Arial"/>
            </a:endParaRPr>
          </a:p>
        </p:txBody>
      </p:sp>
    </p:spTree>
    <p:extLst>
      <p:ext uri="{BB962C8B-B14F-4D97-AF65-F5344CB8AC3E}">
        <p14:creationId xmlns:p14="http://schemas.microsoft.com/office/powerpoint/2010/main" val="9757716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0"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condaryImage_log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96800" y="442151"/>
            <a:ext cx="2389632" cy="384048"/>
          </a:xfrm>
          <a:prstGeom prst="rect">
            <a:avLst/>
          </a:prstGeom>
        </p:spPr>
      </p:pic>
      <p:pic>
        <p:nvPicPr>
          <p:cNvPr id="5" name="Picture 4" descr="SecondaryImage_to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3048000" cy="1176528"/>
          </a:xfrm>
          <a:prstGeom prst="rect">
            <a:avLst/>
          </a:prstGeom>
        </p:spPr>
      </p:pic>
      <p:pic>
        <p:nvPicPr>
          <p:cNvPr id="6" name="Picture 5" descr="SecondaryImage_Bottom.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25968" y="5090160"/>
            <a:ext cx="1018032" cy="1767840"/>
          </a:xfrm>
          <a:prstGeom prst="rect">
            <a:avLst/>
          </a:prstGeom>
        </p:spPr>
      </p:pic>
      <p:sp>
        <p:nvSpPr>
          <p:cNvPr id="11" name="TextBox 10"/>
          <p:cNvSpPr txBox="1"/>
          <p:nvPr/>
        </p:nvSpPr>
        <p:spPr>
          <a:xfrm>
            <a:off x="0" y="2410678"/>
            <a:ext cx="9144000" cy="1878463"/>
          </a:xfrm>
          <a:prstGeom prst="rect">
            <a:avLst/>
          </a:prstGeom>
          <a:noFill/>
        </p:spPr>
        <p:txBody>
          <a:bodyPr wrap="square" rtlCol="0">
            <a:spAutoFit/>
          </a:bodyPr>
          <a:lstStyle/>
          <a:p>
            <a:pPr algn="ctr">
              <a:lnSpc>
                <a:spcPct val="110000"/>
              </a:lnSpc>
              <a:spcAft>
                <a:spcPts val="800"/>
              </a:spcAft>
            </a:pPr>
            <a:r>
              <a:rPr lang="en-US" sz="2800" dirty="0" smtClean="0">
                <a:solidFill>
                  <a:srgbClr val="000000"/>
                </a:solidFill>
                <a:latin typeface="Arial"/>
                <a:cs typeface="Arial"/>
              </a:rPr>
              <a:t>Question to the room:</a:t>
            </a:r>
          </a:p>
          <a:p>
            <a:pPr algn="ctr">
              <a:lnSpc>
                <a:spcPct val="110000"/>
              </a:lnSpc>
              <a:spcAft>
                <a:spcPts val="800"/>
              </a:spcAft>
            </a:pPr>
            <a:r>
              <a:rPr lang="en-US" sz="3600" dirty="0" smtClean="0">
                <a:solidFill>
                  <a:srgbClr val="000000"/>
                </a:solidFill>
                <a:latin typeface="Arial"/>
                <a:cs typeface="Arial"/>
              </a:rPr>
              <a:t>Explain the mechanism </a:t>
            </a:r>
            <a:br>
              <a:rPr lang="en-US" sz="3600" dirty="0" smtClean="0">
                <a:solidFill>
                  <a:srgbClr val="000000"/>
                </a:solidFill>
                <a:latin typeface="Arial"/>
                <a:cs typeface="Arial"/>
              </a:rPr>
            </a:br>
            <a:r>
              <a:rPr lang="en-US" sz="3600" dirty="0" smtClean="0">
                <a:solidFill>
                  <a:srgbClr val="000000"/>
                </a:solidFill>
                <a:latin typeface="Arial"/>
                <a:cs typeface="Arial"/>
              </a:rPr>
              <a:t>causing global warming</a:t>
            </a:r>
            <a:endParaRPr lang="en-US" sz="3600" i="1" dirty="0">
              <a:latin typeface="Arial"/>
              <a:cs typeface="Arial"/>
            </a:endParaRPr>
          </a:p>
        </p:txBody>
      </p:sp>
    </p:spTree>
    <p:extLst>
      <p:ext uri="{BB962C8B-B14F-4D97-AF65-F5344CB8AC3E}">
        <p14:creationId xmlns:p14="http://schemas.microsoft.com/office/powerpoint/2010/main" val="4244227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house_effect1.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1368098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12887</TotalTime>
  <Words>329</Words>
  <Application>Microsoft Macintosh PowerPoint</Application>
  <PresentationFormat>On-screen Show (4:3)</PresentationFormat>
  <Paragraphs>49</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John Cook</cp:lastModifiedBy>
  <cp:revision>381</cp:revision>
  <dcterms:created xsi:type="dcterms:W3CDTF">2011-09-23T03:50:30Z</dcterms:created>
  <dcterms:modified xsi:type="dcterms:W3CDTF">2014-09-20T05:42:16Z</dcterms:modified>
</cp:coreProperties>
</file>