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4.jpg" ContentType="image/tiff"/>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450" r:id="rId3"/>
    <p:sldId id="451" r:id="rId4"/>
    <p:sldId id="505" r:id="rId5"/>
    <p:sldId id="452" r:id="rId6"/>
    <p:sldId id="453" r:id="rId7"/>
    <p:sldId id="454" r:id="rId8"/>
    <p:sldId id="455" r:id="rId9"/>
    <p:sldId id="456" r:id="rId10"/>
    <p:sldId id="457" r:id="rId11"/>
    <p:sldId id="458" r:id="rId12"/>
    <p:sldId id="459" r:id="rId13"/>
    <p:sldId id="426" r:id="rId14"/>
    <p:sldId id="460" r:id="rId15"/>
    <p:sldId id="461" r:id="rId16"/>
    <p:sldId id="462" r:id="rId17"/>
    <p:sldId id="463" r:id="rId18"/>
    <p:sldId id="499" r:id="rId19"/>
    <p:sldId id="465" r:id="rId20"/>
    <p:sldId id="466" r:id="rId21"/>
    <p:sldId id="467" r:id="rId22"/>
    <p:sldId id="468" r:id="rId23"/>
    <p:sldId id="414" r:id="rId24"/>
    <p:sldId id="506" r:id="rId25"/>
    <p:sldId id="475" r:id="rId26"/>
    <p:sldId id="470" r:id="rId27"/>
    <p:sldId id="472" r:id="rId28"/>
    <p:sldId id="497" r:id="rId29"/>
    <p:sldId id="491" r:id="rId30"/>
    <p:sldId id="492" r:id="rId31"/>
    <p:sldId id="496" r:id="rId32"/>
    <p:sldId id="478" r:id="rId33"/>
    <p:sldId id="479" r:id="rId34"/>
    <p:sldId id="484" r:id="rId35"/>
    <p:sldId id="485" r:id="rId36"/>
    <p:sldId id="493" r:id="rId37"/>
    <p:sldId id="480" r:id="rId38"/>
    <p:sldId id="494" r:id="rId39"/>
    <p:sldId id="481" r:id="rId40"/>
    <p:sldId id="500" r:id="rId41"/>
    <p:sldId id="498" r:id="rId42"/>
    <p:sldId id="483" r:id="rId43"/>
    <p:sldId id="490" r:id="rId44"/>
    <p:sldId id="501" r:id="rId45"/>
    <p:sldId id="502" r:id="rId46"/>
    <p:sldId id="504" r:id="rId47"/>
    <p:sldId id="487" r:id="rId48"/>
    <p:sldId id="488" r:id="rId49"/>
    <p:sldId id="489" r:id="rId50"/>
    <p:sldId id="317" r:id="rId51"/>
    <p:sldId id="50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173"/>
    <a:srgbClr val="717074"/>
    <a:srgbClr val="F08B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38" autoAdjust="0"/>
    <p:restoredTop sz="97279" autoAdjust="0"/>
  </p:normalViewPr>
  <p:slideViewPr>
    <p:cSldViewPr snapToGrid="0" snapToObjects="1">
      <p:cViewPr varScale="1">
        <p:scale>
          <a:sx n="87" d="100"/>
          <a:sy n="87" d="100"/>
        </p:scale>
        <p:origin x="-8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A1D3A-E01D-2B44-A17F-B619067782F1}" type="datetimeFigureOut">
              <a:rPr lang="en-US" smtClean="0"/>
              <a:t>25/09/13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2AE76-73FB-D440-8F71-CFC53CDBACB2}" type="slidenum">
              <a:rPr lang="en-US" smtClean="0"/>
              <a:t>‹#›</a:t>
            </a:fld>
            <a:endParaRPr lang="en-US"/>
          </a:p>
        </p:txBody>
      </p:sp>
    </p:spTree>
    <p:extLst>
      <p:ext uri="{BB962C8B-B14F-4D97-AF65-F5344CB8AC3E}">
        <p14:creationId xmlns:p14="http://schemas.microsoft.com/office/powerpoint/2010/main" val="2405258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fld id="{A9C15D4A-FCBB-DD48-AF85-40F76CC6A782}" type="slidenum">
              <a:rPr lang="en-AU" sz="1200"/>
              <a:pPr eaLnBrk="1" hangingPunct="1"/>
              <a:t>43</a:t>
            </a:fld>
            <a:endParaRPr lang="en-AU" sz="1200"/>
          </a:p>
        </p:txBody>
      </p:sp>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r" eaLnBrk="1" hangingPunct="1"/>
            <a:fld id="{5F44C61F-8E41-BF41-B5CB-20374707FA61}" type="slidenum">
              <a:rPr lang="en-AU" sz="1200">
                <a:solidFill>
                  <a:schemeClr val="tx1"/>
                </a:solidFill>
                <a:latin typeface="Calibri" charset="0"/>
                <a:ea typeface="ＭＳ Ｐゴシック" charset="0"/>
                <a:cs typeface="ＭＳ Ｐゴシック" charset="0"/>
              </a:rPr>
              <a:pPr algn="r" eaLnBrk="1" hangingPunct="1"/>
              <a:t>43</a:t>
            </a:fld>
            <a:endParaRPr lang="en-AU"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fld id="{7E4FC1ED-4F3F-0C49-AD71-BF1E26F85E85}" type="slidenum">
              <a:rPr lang="en-AU" sz="1200"/>
              <a:pPr eaLnBrk="1" hangingPunct="1"/>
              <a:t>47</a:t>
            </a:fld>
            <a:endParaRPr lang="en-AU" sz="1200"/>
          </a:p>
        </p:txBody>
      </p:sp>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29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r" eaLnBrk="1" hangingPunct="1"/>
            <a:fld id="{A621C748-7672-9849-BFC4-49FEAE6CBCF9}" type="slidenum">
              <a:rPr lang="en-AU" sz="1200">
                <a:solidFill>
                  <a:schemeClr val="tx1"/>
                </a:solidFill>
                <a:latin typeface="Calibri" charset="0"/>
                <a:ea typeface="ＭＳ Ｐゴシック" charset="0"/>
                <a:cs typeface="ＭＳ Ｐゴシック" charset="0"/>
              </a:rPr>
              <a:pPr algn="r" eaLnBrk="1" hangingPunct="1"/>
              <a:t>47</a:t>
            </a:fld>
            <a:endParaRPr lang="en-AU"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fld id="{FC9FD6CE-D5AF-ED4C-A647-0CB0EE15544B}" type="slidenum">
              <a:rPr lang="en-AU" sz="1200"/>
              <a:pPr eaLnBrk="1" hangingPunct="1"/>
              <a:t>48</a:t>
            </a:fld>
            <a:endParaRPr lang="en-AU" sz="1200"/>
          </a:p>
        </p:txBody>
      </p:sp>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4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r" eaLnBrk="1" hangingPunct="1"/>
            <a:fld id="{0158532D-E746-B640-ADF9-52B5D5B309FE}" type="slidenum">
              <a:rPr lang="en-AU" sz="1200">
                <a:solidFill>
                  <a:schemeClr val="tx1"/>
                </a:solidFill>
                <a:latin typeface="Calibri" charset="0"/>
                <a:ea typeface="ＭＳ Ｐゴシック" charset="0"/>
                <a:cs typeface="ＭＳ Ｐゴシック" charset="0"/>
              </a:rPr>
              <a:pPr algn="r" eaLnBrk="1" hangingPunct="1"/>
              <a:t>48</a:t>
            </a:fld>
            <a:endParaRPr lang="en-AU"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fld id="{A9C15D4A-FCBB-DD48-AF85-40F76CC6A782}" type="slidenum">
              <a:rPr lang="en-AU" sz="1200"/>
              <a:pPr eaLnBrk="1" hangingPunct="1"/>
              <a:t>49</a:t>
            </a:fld>
            <a:endParaRPr lang="en-AU" sz="1200"/>
          </a:p>
        </p:txBody>
      </p:sp>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r" eaLnBrk="1" hangingPunct="1"/>
            <a:fld id="{5F44C61F-8E41-BF41-B5CB-20374707FA61}" type="slidenum">
              <a:rPr lang="en-AU" sz="1200">
                <a:solidFill>
                  <a:schemeClr val="tx1"/>
                </a:solidFill>
                <a:latin typeface="Calibri" charset="0"/>
                <a:ea typeface="ＭＳ Ｐゴシック" charset="0"/>
                <a:cs typeface="ＭＳ Ｐゴシック" charset="0"/>
              </a:rPr>
              <a:pPr algn="r" eaLnBrk="1" hangingPunct="1"/>
              <a:t>49</a:t>
            </a:fld>
            <a:endParaRPr lang="en-AU" sz="1200">
              <a:solidFill>
                <a:schemeClr val="tx1"/>
              </a:solidFill>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25/09/13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72054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25/09/13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42274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25/09/13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27018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3" name="Date Placeholder 2"/>
          <p:cNvSpPr>
            <a:spLocks noGrp="1"/>
          </p:cNvSpPr>
          <p:nvPr>
            <p:ph type="dt" sz="half" idx="10"/>
          </p:nvPr>
        </p:nvSpPr>
        <p:spPr>
          <a:xfrm>
            <a:off x="457647" y="6245200"/>
            <a:ext cx="2133079" cy="476622"/>
          </a:xfrm>
          <a:prstGeom prst="rect">
            <a:avLst/>
          </a:prstGeom>
        </p:spPr>
        <p:txBody>
          <a:bodyPr lIns="91435" tIns="45718" rIns="91435" bIns="45718"/>
          <a:lstStyle>
            <a:lvl1pPr>
              <a:defRPr/>
            </a:lvl1pPr>
          </a:lstStyle>
          <a:p>
            <a:pPr>
              <a:defRPr/>
            </a:pPr>
            <a:endParaRPr lang="en-AU"/>
          </a:p>
        </p:txBody>
      </p:sp>
      <p:sp>
        <p:nvSpPr>
          <p:cNvPr id="4" name="Footer Placeholder 3"/>
          <p:cNvSpPr>
            <a:spLocks noGrp="1"/>
          </p:cNvSpPr>
          <p:nvPr>
            <p:ph type="ftr" sz="quarter" idx="11"/>
          </p:nvPr>
        </p:nvSpPr>
        <p:spPr>
          <a:xfrm>
            <a:off x="3124275" y="6245200"/>
            <a:ext cx="2895451" cy="476622"/>
          </a:xfrm>
          <a:prstGeom prst="rect">
            <a:avLst/>
          </a:prstGeom>
        </p:spPr>
        <p:txBody>
          <a:bodyPr lIns="91435" tIns="45718" rIns="91435" bIns="45718"/>
          <a:lstStyle>
            <a:lvl1pPr>
              <a:defRPr/>
            </a:lvl1pPr>
          </a:lstStyle>
          <a:p>
            <a:pPr>
              <a:defRPr/>
            </a:pPr>
            <a:endParaRPr lang="en-AU"/>
          </a:p>
        </p:txBody>
      </p:sp>
      <p:sp>
        <p:nvSpPr>
          <p:cNvPr id="5" name="Slide Number Placeholder 4"/>
          <p:cNvSpPr>
            <a:spLocks noGrp="1"/>
          </p:cNvSpPr>
          <p:nvPr>
            <p:ph type="sldNum" sz="quarter" idx="12"/>
          </p:nvPr>
        </p:nvSpPr>
        <p:spPr>
          <a:xfrm>
            <a:off x="6553275" y="6245200"/>
            <a:ext cx="2133079" cy="476622"/>
          </a:xfrm>
          <a:prstGeom prst="rect">
            <a:avLst/>
          </a:prstGeom>
        </p:spPr>
        <p:txBody>
          <a:bodyPr lIns="91435" tIns="45718" rIns="91435" bIns="45718"/>
          <a:lstStyle>
            <a:lvl1pPr>
              <a:defRPr/>
            </a:lvl1pPr>
          </a:lstStyle>
          <a:p>
            <a:pPr>
              <a:defRPr/>
            </a:pPr>
            <a:fld id="{FDD78942-0857-5642-90BD-2EF350DA8A71}" type="slidenum">
              <a:rPr lang="en-AU"/>
              <a:pPr>
                <a:defRPr/>
              </a:pPr>
              <a:t>‹#›</a:t>
            </a:fld>
            <a:endParaRPr lang="en-AU"/>
          </a:p>
        </p:txBody>
      </p:sp>
    </p:spTree>
    <p:extLst>
      <p:ext uri="{BB962C8B-B14F-4D97-AF65-F5344CB8AC3E}">
        <p14:creationId xmlns:p14="http://schemas.microsoft.com/office/powerpoint/2010/main" val="15013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25/09/13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81597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F3BFB81-1F33-6242-9062-C9C6911F87C3}" type="datetimeFigureOut">
              <a:rPr lang="en-US" smtClean="0"/>
              <a:t>25/09/13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8340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F3BFB81-1F33-6242-9062-C9C6911F87C3}" type="datetimeFigureOut">
              <a:rPr lang="en-US" smtClean="0"/>
              <a:t>25/09/13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165560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F3BFB81-1F33-6242-9062-C9C6911F87C3}" type="datetimeFigureOut">
              <a:rPr lang="en-US" smtClean="0"/>
              <a:t>25/09/13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37156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F3BFB81-1F33-6242-9062-C9C6911F87C3}" type="datetimeFigureOut">
              <a:rPr lang="en-US" smtClean="0"/>
              <a:t>25/09/13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6765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BFB81-1F33-6242-9062-C9C6911F87C3}" type="datetimeFigureOut">
              <a:rPr lang="en-US" smtClean="0"/>
              <a:t>25/09/13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62639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F3BFB81-1F33-6242-9062-C9C6911F87C3}" type="datetimeFigureOut">
              <a:rPr lang="en-US" smtClean="0"/>
              <a:t>25/09/13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8684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F3BFB81-1F33-6242-9062-C9C6911F87C3}" type="datetimeFigureOut">
              <a:rPr lang="en-US" smtClean="0"/>
              <a:t>25/09/13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742229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BFB81-1F33-6242-9062-C9C6911F87C3}" type="datetimeFigureOut">
              <a:rPr lang="en-US" smtClean="0"/>
              <a:t>25/09/13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70DE5-3247-4C48-B1F5-4F0329C503E0}" type="slidenum">
              <a:rPr lang="en-US" smtClean="0"/>
              <a:t>‹#›</a:t>
            </a:fld>
            <a:endParaRPr lang="en-US"/>
          </a:p>
        </p:txBody>
      </p:sp>
    </p:spTree>
    <p:extLst>
      <p:ext uri="{BB962C8B-B14F-4D97-AF65-F5344CB8AC3E}">
        <p14:creationId xmlns:p14="http://schemas.microsoft.com/office/powerpoint/2010/main" val="909915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40.wmf"/><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ciq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3312" y="5885598"/>
            <a:ext cx="3297936" cy="524256"/>
          </a:xfrm>
          <a:prstGeom prst="rect">
            <a:avLst/>
          </a:prstGeom>
        </p:spPr>
      </p:pic>
      <p:cxnSp>
        <p:nvCxnSpPr>
          <p:cNvPr id="8" name="Straight Connector 7"/>
          <p:cNvCxnSpPr/>
          <p:nvPr/>
        </p:nvCxnSpPr>
        <p:spPr>
          <a:xfrm>
            <a:off x="469704" y="5662987"/>
            <a:ext cx="8211544" cy="0"/>
          </a:xfrm>
          <a:prstGeom prst="line">
            <a:avLst/>
          </a:prstGeom>
          <a:ln w="12700">
            <a:solidFill>
              <a:srgbClr val="F08B1D"/>
            </a:solidFill>
          </a:ln>
          <a:effectLst/>
        </p:spPr>
        <p:style>
          <a:lnRef idx="2">
            <a:schemeClr val="accent6"/>
          </a:lnRef>
          <a:fillRef idx="0">
            <a:schemeClr val="accent6"/>
          </a:fillRef>
          <a:effectRef idx="1">
            <a:schemeClr val="accent6"/>
          </a:effectRef>
          <a:fontRef idx="minor">
            <a:schemeClr val="tx1"/>
          </a:fontRef>
        </p:style>
      </p:cxnSp>
      <p:pic>
        <p:nvPicPr>
          <p:cNvPr id="10" name="Picture 9" descr="MeetingTheChallen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704" y="5996216"/>
            <a:ext cx="1524000" cy="3962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2932176"/>
          </a:xfrm>
          <a:prstGeom prst="rect">
            <a:avLst/>
          </a:prstGeom>
        </p:spPr>
      </p:pic>
      <p:sp>
        <p:nvSpPr>
          <p:cNvPr id="12" name="TextBox 11"/>
          <p:cNvSpPr txBox="1"/>
          <p:nvPr/>
        </p:nvSpPr>
        <p:spPr>
          <a:xfrm>
            <a:off x="443612" y="3343828"/>
            <a:ext cx="7023988" cy="954107"/>
          </a:xfrm>
          <a:prstGeom prst="rect">
            <a:avLst/>
          </a:prstGeom>
          <a:noFill/>
        </p:spPr>
        <p:txBody>
          <a:bodyPr wrap="square" rtlCol="0">
            <a:spAutoFit/>
          </a:bodyPr>
          <a:lstStyle/>
          <a:p>
            <a:r>
              <a:rPr lang="en-US" sz="2800" b="1" dirty="0" smtClean="0">
                <a:solidFill>
                  <a:schemeClr val="accent6"/>
                </a:solidFill>
              </a:rPr>
              <a:t>Closing the consensus gap a key </a:t>
            </a:r>
          </a:p>
          <a:p>
            <a:r>
              <a:rPr lang="en-US" sz="2800" b="1" dirty="0" smtClean="0">
                <a:solidFill>
                  <a:schemeClr val="accent6"/>
                </a:solidFill>
              </a:rPr>
              <a:t>to increasing support for climate action</a:t>
            </a:r>
            <a:endParaRPr lang="en-US" sz="2800" b="1" dirty="0">
              <a:solidFill>
                <a:schemeClr val="accent6"/>
              </a:solidFill>
              <a:latin typeface="Arial"/>
              <a:cs typeface="Arial"/>
            </a:endParaRPr>
          </a:p>
        </p:txBody>
      </p:sp>
      <p:sp>
        <p:nvSpPr>
          <p:cNvPr id="13" name="TextBox 12"/>
          <p:cNvSpPr txBox="1"/>
          <p:nvPr/>
        </p:nvSpPr>
        <p:spPr>
          <a:xfrm>
            <a:off x="448146" y="4595509"/>
            <a:ext cx="4122951" cy="400110"/>
          </a:xfrm>
          <a:prstGeom prst="rect">
            <a:avLst/>
          </a:prstGeom>
          <a:noFill/>
        </p:spPr>
        <p:txBody>
          <a:bodyPr wrap="square" rtlCol="0">
            <a:spAutoFit/>
          </a:bodyPr>
          <a:lstStyle/>
          <a:p>
            <a:r>
              <a:rPr lang="en-US" sz="2000" b="1" dirty="0" smtClean="0">
                <a:solidFill>
                  <a:srgbClr val="717074"/>
                </a:solidFill>
                <a:latin typeface="Arial"/>
                <a:cs typeface="Arial"/>
              </a:rPr>
              <a:t>John Cook</a:t>
            </a:r>
            <a:endParaRPr lang="en-US" sz="2000" b="1" dirty="0">
              <a:solidFill>
                <a:srgbClr val="717074"/>
              </a:solidFill>
              <a:latin typeface="Arial"/>
              <a:cs typeface="Arial"/>
            </a:endParaRPr>
          </a:p>
        </p:txBody>
      </p:sp>
      <p:sp>
        <p:nvSpPr>
          <p:cNvPr id="14" name="Rectangle 13"/>
          <p:cNvSpPr/>
          <p:nvPr/>
        </p:nvSpPr>
        <p:spPr>
          <a:xfrm>
            <a:off x="434912" y="5022184"/>
            <a:ext cx="3977016" cy="502702"/>
          </a:xfrm>
          <a:prstGeom prst="rect">
            <a:avLst/>
          </a:prstGeom>
        </p:spPr>
        <p:txBody>
          <a:bodyPr wrap="none">
            <a:spAutoFit/>
          </a:bodyPr>
          <a:lstStyle/>
          <a:p>
            <a:r>
              <a:rPr lang="en-US" sz="2000" baseline="30000" dirty="0" smtClean="0">
                <a:solidFill>
                  <a:srgbClr val="717074"/>
                </a:solidFill>
                <a:latin typeface="Arial"/>
                <a:cs typeface="Arial"/>
              </a:rPr>
              <a:t>Global Change Institute, University of Queensland</a:t>
            </a:r>
          </a:p>
          <a:p>
            <a:r>
              <a:rPr lang="en-US" sz="2000" baseline="30000" dirty="0" smtClean="0">
                <a:solidFill>
                  <a:srgbClr val="717074"/>
                </a:solidFill>
                <a:latin typeface="Arial"/>
                <a:cs typeface="Arial"/>
              </a:rPr>
              <a:t>19 Sep 2013</a:t>
            </a:r>
            <a:endParaRPr lang="en-US" sz="2000" baseline="30000" dirty="0">
              <a:solidFill>
                <a:srgbClr val="717074"/>
              </a:solidFill>
              <a:latin typeface="Arial"/>
              <a:cs typeface="Arial"/>
            </a:endParaRPr>
          </a:p>
        </p:txBody>
      </p:sp>
    </p:spTree>
    <p:extLst>
      <p:ext uri="{BB962C8B-B14F-4D97-AF65-F5344CB8AC3E}">
        <p14:creationId xmlns:p14="http://schemas.microsoft.com/office/powerpoint/2010/main" val="1437017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0279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35624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0315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ensus_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45543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ademy_Flag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891976" y="3770767"/>
            <a:ext cx="5390830" cy="2293558"/>
          </a:xfrm>
          <a:prstGeom prst="rect">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604705" y="4613034"/>
            <a:ext cx="4237503" cy="954107"/>
          </a:xfrm>
          <a:prstGeom prst="rect">
            <a:avLst/>
          </a:prstGeom>
          <a:noFill/>
        </p:spPr>
        <p:txBody>
          <a:bodyPr wrap="square" rtlCol="0">
            <a:spAutoFit/>
          </a:bodyPr>
          <a:lstStyle/>
          <a:p>
            <a:r>
              <a:rPr lang="en-US" sz="2800" dirty="0" smtClean="0">
                <a:solidFill>
                  <a:srgbClr val="000000"/>
                </a:solidFill>
                <a:latin typeface="Arial"/>
                <a:cs typeface="Arial"/>
              </a:rPr>
              <a:t>American Association of </a:t>
            </a:r>
            <a:br>
              <a:rPr lang="en-US" sz="2800" dirty="0" smtClean="0">
                <a:solidFill>
                  <a:srgbClr val="000000"/>
                </a:solidFill>
                <a:latin typeface="Arial"/>
                <a:cs typeface="Arial"/>
              </a:rPr>
            </a:br>
            <a:r>
              <a:rPr lang="en-US" sz="2800" dirty="0" smtClean="0">
                <a:solidFill>
                  <a:srgbClr val="000000"/>
                </a:solidFill>
                <a:latin typeface="Arial"/>
                <a:cs typeface="Arial"/>
              </a:rPr>
              <a:t>Petroleum Geologists</a:t>
            </a:r>
            <a:endParaRPr lang="en-AU" sz="2800" dirty="0">
              <a:solidFill>
                <a:srgbClr val="000000"/>
              </a:solidFill>
              <a:latin typeface="Arial"/>
              <a:cs typeface="Arial"/>
            </a:endParaRPr>
          </a:p>
        </p:txBody>
      </p:sp>
      <p:sp>
        <p:nvSpPr>
          <p:cNvPr id="5" name="TextBox 4"/>
          <p:cNvSpPr txBox="1"/>
          <p:nvPr/>
        </p:nvSpPr>
        <p:spPr>
          <a:xfrm>
            <a:off x="2604705" y="4243702"/>
            <a:ext cx="4094957" cy="369332"/>
          </a:xfrm>
          <a:prstGeom prst="rect">
            <a:avLst/>
          </a:prstGeom>
          <a:noFill/>
        </p:spPr>
        <p:txBody>
          <a:bodyPr wrap="square" rtlCol="0">
            <a:spAutoFit/>
          </a:bodyPr>
          <a:lstStyle/>
          <a:p>
            <a:r>
              <a:rPr lang="en-US" dirty="0" smtClean="0">
                <a:solidFill>
                  <a:srgbClr val="000000"/>
                </a:solidFill>
                <a:latin typeface="Arial"/>
                <a:cs typeface="Arial"/>
              </a:rPr>
              <a:t>DISSENTING ORGANISATION:</a:t>
            </a:r>
            <a:endParaRPr lang="en-AU" dirty="0">
              <a:solidFill>
                <a:srgbClr val="000000"/>
              </a:solidFill>
              <a:latin typeface="Arial"/>
              <a:cs typeface="Arial"/>
            </a:endParaRPr>
          </a:p>
        </p:txBody>
      </p:sp>
    </p:spTree>
    <p:extLst>
      <p:ext uri="{BB962C8B-B14F-4D97-AF65-F5344CB8AC3E}">
        <p14:creationId xmlns:p14="http://schemas.microsoft.com/office/powerpoint/2010/main" val="2151695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esk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79844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eske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02365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esk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02231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523220"/>
          </a:xfrm>
          <a:prstGeom prst="rect">
            <a:avLst/>
          </a:prstGeom>
          <a:noFill/>
        </p:spPr>
        <p:txBody>
          <a:bodyPr wrap="square" rtlCol="0">
            <a:spAutoFit/>
          </a:bodyPr>
          <a:lstStyle/>
          <a:p>
            <a:r>
              <a:rPr lang="en-US" sz="2800" b="1" dirty="0" smtClean="0">
                <a:solidFill>
                  <a:srgbClr val="F08B1D"/>
                </a:solidFill>
                <a:latin typeface="Arial"/>
                <a:cs typeface="Arial"/>
              </a:rPr>
              <a:t>The Scientific Consensus is Robust</a:t>
            </a:r>
            <a:endParaRPr lang="en-US" sz="2000" dirty="0" smtClean="0">
              <a:solidFill>
                <a:srgbClr val="000000"/>
              </a:solidFill>
              <a:latin typeface="Arial"/>
              <a:cs typeface="Arial"/>
            </a:endParaRPr>
          </a:p>
        </p:txBody>
      </p:sp>
      <p:sp>
        <p:nvSpPr>
          <p:cNvPr id="8" name="TextBox 7"/>
          <p:cNvSpPr txBox="1"/>
          <p:nvPr/>
        </p:nvSpPr>
        <p:spPr>
          <a:xfrm>
            <a:off x="374028" y="2729444"/>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Consensus of evidence</a:t>
            </a:r>
            <a:endParaRPr lang="en-US" sz="2000" i="1" dirty="0">
              <a:latin typeface="Arial"/>
              <a:cs typeface="Arial"/>
            </a:endParaRPr>
          </a:p>
        </p:txBody>
      </p:sp>
      <p:sp>
        <p:nvSpPr>
          <p:cNvPr id="9" name="TextBox 8"/>
          <p:cNvSpPr txBox="1"/>
          <p:nvPr/>
        </p:nvSpPr>
        <p:spPr>
          <a:xfrm>
            <a:off x="374028" y="3416216"/>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a:solidFill>
                  <a:srgbClr val="000000"/>
                </a:solidFill>
                <a:latin typeface="Arial"/>
                <a:cs typeface="Arial"/>
              </a:rPr>
              <a:t>Consensus in the climate science community</a:t>
            </a:r>
            <a:endParaRPr lang="en-US" sz="2000" i="1" dirty="0">
              <a:latin typeface="Arial"/>
              <a:cs typeface="Arial"/>
            </a:endParaRPr>
          </a:p>
        </p:txBody>
      </p:sp>
      <p:sp>
        <p:nvSpPr>
          <p:cNvPr id="11" name="TextBox 10"/>
          <p:cNvSpPr txBox="1"/>
          <p:nvPr/>
        </p:nvSpPr>
        <p:spPr>
          <a:xfrm>
            <a:off x="374028" y="4121124"/>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a:solidFill>
                  <a:srgbClr val="000000"/>
                </a:solidFill>
                <a:latin typeface="Arial"/>
                <a:cs typeface="Arial"/>
              </a:rPr>
              <a:t>Consensus among scientific </a:t>
            </a:r>
            <a:r>
              <a:rPr lang="en-US" sz="2000" dirty="0" err="1">
                <a:solidFill>
                  <a:srgbClr val="000000"/>
                </a:solidFill>
                <a:latin typeface="Arial"/>
                <a:cs typeface="Arial"/>
              </a:rPr>
              <a:t>organisations</a:t>
            </a:r>
            <a:endParaRPr lang="en-US" sz="2000" i="1" dirty="0">
              <a:latin typeface="Arial"/>
              <a:cs typeface="Arial"/>
            </a:endParaRPr>
          </a:p>
        </p:txBody>
      </p:sp>
      <p:sp>
        <p:nvSpPr>
          <p:cNvPr id="10" name="TextBox 9"/>
          <p:cNvSpPr txBox="1"/>
          <p:nvPr/>
        </p:nvSpPr>
        <p:spPr>
          <a:xfrm>
            <a:off x="374028" y="4877281"/>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Consensus in the peer-reviewed literature</a:t>
            </a:r>
            <a:endParaRPr lang="en-US" sz="2000" i="1" dirty="0">
              <a:latin typeface="Arial"/>
              <a:cs typeface="Arial"/>
            </a:endParaRPr>
          </a:p>
        </p:txBody>
      </p:sp>
    </p:spTree>
    <p:extLst>
      <p:ext uri="{BB962C8B-B14F-4D97-AF65-F5344CB8AC3E}">
        <p14:creationId xmlns:p14="http://schemas.microsoft.com/office/powerpoint/2010/main" val="868309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sp>
        <p:nvSpPr>
          <p:cNvPr id="7" name="TextBox 6"/>
          <p:cNvSpPr txBox="1"/>
          <p:nvPr/>
        </p:nvSpPr>
        <p:spPr>
          <a:xfrm>
            <a:off x="374028" y="1503655"/>
            <a:ext cx="7751940" cy="523220"/>
          </a:xfrm>
          <a:prstGeom prst="rect">
            <a:avLst/>
          </a:prstGeom>
          <a:noFill/>
        </p:spPr>
        <p:txBody>
          <a:bodyPr wrap="square" rtlCol="0">
            <a:spAutoFit/>
          </a:bodyPr>
          <a:lstStyle/>
          <a:p>
            <a:r>
              <a:rPr lang="en-US" sz="2800" b="1" dirty="0" smtClean="0">
                <a:solidFill>
                  <a:srgbClr val="F08B1D"/>
                </a:solidFill>
                <a:latin typeface="Arial"/>
                <a:cs typeface="Arial"/>
              </a:rPr>
              <a:t>The “Consensus Gap”</a:t>
            </a:r>
            <a:endParaRPr lang="en-US" sz="2000" dirty="0" smtClean="0">
              <a:solidFill>
                <a:srgbClr val="000000"/>
              </a:solidFill>
              <a:latin typeface="Arial"/>
              <a:cs typeface="Arial"/>
            </a:endParaRPr>
          </a:p>
        </p:txBody>
      </p:sp>
      <p:pic>
        <p:nvPicPr>
          <p:cNvPr id="2" name="Picture 1" descr="Consensus_Ga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92" y="2306516"/>
            <a:ext cx="7999531" cy="4094716"/>
          </a:xfrm>
          <a:prstGeom prst="rect">
            <a:avLst/>
          </a:prstGeom>
        </p:spPr>
      </p:pic>
    </p:spTree>
    <p:extLst>
      <p:ext uri="{BB962C8B-B14F-4D97-AF65-F5344CB8AC3E}">
        <p14:creationId xmlns:p14="http://schemas.microsoft.com/office/powerpoint/2010/main" val="24109545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8" name="TextBox 7"/>
          <p:cNvSpPr txBox="1"/>
          <p:nvPr/>
        </p:nvSpPr>
        <p:spPr>
          <a:xfrm>
            <a:off x="374027" y="2136660"/>
            <a:ext cx="8411987" cy="1911292"/>
          </a:xfrm>
          <a:prstGeom prst="rect">
            <a:avLst/>
          </a:prstGeom>
          <a:noFill/>
        </p:spPr>
        <p:txBody>
          <a:bodyPr wrap="square" rtlCol="0">
            <a:spAutoFit/>
          </a:bodyPr>
          <a:lstStyle/>
          <a:p>
            <a:pPr algn="ctr">
              <a:lnSpc>
                <a:spcPct val="110000"/>
              </a:lnSpc>
              <a:spcAft>
                <a:spcPts val="800"/>
              </a:spcAft>
            </a:pPr>
            <a:r>
              <a:rPr lang="en-US" sz="3600" i="1" dirty="0" smtClean="0"/>
              <a:t>“Science </a:t>
            </a:r>
            <a:r>
              <a:rPr lang="en-US" sz="3600" i="1" dirty="0"/>
              <a:t>is not a democracy. </a:t>
            </a:r>
            <a:r>
              <a:rPr lang="en-US" sz="3600" i="1" dirty="0" smtClean="0"/>
              <a:t/>
            </a:r>
            <a:br>
              <a:rPr lang="en-US" sz="3600" i="1" dirty="0" smtClean="0"/>
            </a:br>
            <a:r>
              <a:rPr lang="en-US" sz="3600" i="1" dirty="0" smtClean="0"/>
              <a:t>It </a:t>
            </a:r>
            <a:r>
              <a:rPr lang="en-US" sz="3600" i="1" dirty="0"/>
              <a:t>is a dictatorship. </a:t>
            </a:r>
            <a:r>
              <a:rPr lang="en-US" sz="3600" i="1" dirty="0" smtClean="0"/>
              <a:t/>
            </a:r>
            <a:br>
              <a:rPr lang="en-US" sz="3600" i="1" dirty="0" smtClean="0"/>
            </a:br>
            <a:r>
              <a:rPr lang="en-US" sz="3600" i="1" dirty="0" smtClean="0"/>
              <a:t>It </a:t>
            </a:r>
            <a:r>
              <a:rPr lang="en-US" sz="3600" i="1" dirty="0"/>
              <a:t>is evidence that does the dictating</a:t>
            </a:r>
            <a:r>
              <a:rPr lang="en-US" sz="3600" i="1" dirty="0" smtClean="0"/>
              <a:t>.”</a:t>
            </a:r>
          </a:p>
        </p:txBody>
      </p:sp>
      <p:sp>
        <p:nvSpPr>
          <p:cNvPr id="7" name="TextBox 6"/>
          <p:cNvSpPr txBox="1"/>
          <p:nvPr/>
        </p:nvSpPr>
        <p:spPr>
          <a:xfrm>
            <a:off x="374027" y="4302345"/>
            <a:ext cx="8411987" cy="425758"/>
          </a:xfrm>
          <a:prstGeom prst="rect">
            <a:avLst/>
          </a:prstGeom>
          <a:noFill/>
        </p:spPr>
        <p:txBody>
          <a:bodyPr wrap="square" rtlCol="0">
            <a:spAutoFit/>
          </a:bodyPr>
          <a:lstStyle/>
          <a:p>
            <a:pPr algn="ctr">
              <a:lnSpc>
                <a:spcPct val="110000"/>
              </a:lnSpc>
              <a:spcAft>
                <a:spcPts val="800"/>
              </a:spcAft>
            </a:pPr>
            <a:r>
              <a:rPr lang="en-US" sz="2000" dirty="0" smtClean="0">
                <a:latin typeface="Arial"/>
                <a:cs typeface="Arial"/>
              </a:rPr>
              <a:t>JOHN REISMAN</a:t>
            </a:r>
            <a:endParaRPr lang="en-US" sz="2000" dirty="0">
              <a:latin typeface="Arial"/>
              <a:cs typeface="Arial"/>
            </a:endParaRPr>
          </a:p>
        </p:txBody>
      </p:sp>
    </p:spTree>
    <p:extLst>
      <p:ext uri="{BB962C8B-B14F-4D97-AF65-F5344CB8AC3E}">
        <p14:creationId xmlns:p14="http://schemas.microsoft.com/office/powerpoint/2010/main" val="4861426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sinformation_Time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920069" y="790435"/>
            <a:ext cx="7529019" cy="5170225"/>
          </a:xfrm>
          <a:prstGeom prst="rect">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399542" y="1192132"/>
            <a:ext cx="6505279" cy="3970318"/>
          </a:xfrm>
          <a:prstGeom prst="rect">
            <a:avLst/>
          </a:prstGeom>
          <a:noFill/>
        </p:spPr>
        <p:txBody>
          <a:bodyPr wrap="square" rtlCol="0">
            <a:spAutoFit/>
          </a:bodyPr>
          <a:lstStyle/>
          <a:p>
            <a:r>
              <a:rPr lang="en-US" sz="2800" dirty="0">
                <a:solidFill>
                  <a:srgbClr val="000000"/>
                </a:solidFill>
                <a:latin typeface="Arial"/>
                <a:cs typeface="Arial"/>
              </a:rPr>
              <a:t>“Voters believe that there is no consensus about global warming in the scientific community.  Should the public come to believe that the scientific issues are settled, their views about global warming will change accordingly.  Therefore, you need to continue to make the lack of scientific certainty a primary issue in the debate.</a:t>
            </a:r>
            <a:r>
              <a:rPr lang="en-US" sz="2800" dirty="0" smtClean="0">
                <a:solidFill>
                  <a:srgbClr val="000000"/>
                </a:solidFill>
                <a:latin typeface="Arial"/>
                <a:cs typeface="Arial"/>
              </a:rPr>
              <a:t>”</a:t>
            </a:r>
            <a:endParaRPr lang="en-AU" sz="2800" dirty="0">
              <a:solidFill>
                <a:srgbClr val="000000"/>
              </a:solidFill>
              <a:latin typeface="Arial"/>
              <a:cs typeface="Arial"/>
            </a:endParaRPr>
          </a:p>
        </p:txBody>
      </p:sp>
      <p:sp>
        <p:nvSpPr>
          <p:cNvPr id="5" name="TextBox 4"/>
          <p:cNvSpPr txBox="1"/>
          <p:nvPr/>
        </p:nvSpPr>
        <p:spPr>
          <a:xfrm>
            <a:off x="1399542" y="5183183"/>
            <a:ext cx="6505279" cy="369332"/>
          </a:xfrm>
          <a:prstGeom prst="rect">
            <a:avLst/>
          </a:prstGeom>
          <a:noFill/>
        </p:spPr>
        <p:txBody>
          <a:bodyPr wrap="square" rtlCol="0">
            <a:spAutoFit/>
          </a:bodyPr>
          <a:lstStyle/>
          <a:p>
            <a:r>
              <a:rPr lang="en-US" dirty="0" smtClean="0">
                <a:solidFill>
                  <a:srgbClr val="000000"/>
                </a:solidFill>
                <a:latin typeface="Arial"/>
                <a:cs typeface="Arial"/>
              </a:rPr>
              <a:t>FRANK LUNTZ</a:t>
            </a:r>
            <a:endParaRPr lang="en-AU" dirty="0">
              <a:solidFill>
                <a:srgbClr val="000000"/>
              </a:solidFill>
              <a:latin typeface="Arial"/>
              <a:cs typeface="Arial"/>
            </a:endParaRPr>
          </a:p>
        </p:txBody>
      </p:sp>
    </p:spTree>
    <p:extLst>
      <p:ext uri="{BB962C8B-B14F-4D97-AF65-F5344CB8AC3E}">
        <p14:creationId xmlns:p14="http://schemas.microsoft.com/office/powerpoint/2010/main" val="4173902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1974900"/>
          </a:xfrm>
          <a:prstGeom prst="rect">
            <a:avLst/>
          </a:prstGeom>
          <a:noFill/>
        </p:spPr>
        <p:txBody>
          <a:bodyPr wrap="square" rtlCol="0">
            <a:spAutoFit/>
          </a:bodyPr>
          <a:lstStyle/>
          <a:p>
            <a:r>
              <a:rPr lang="en-US" sz="2800" b="1" dirty="0" smtClean="0">
                <a:solidFill>
                  <a:srgbClr val="F08B1D"/>
                </a:solidFill>
                <a:latin typeface="Arial"/>
                <a:cs typeface="Arial"/>
              </a:rPr>
              <a:t>The importance of consensus</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Ding et al 2011 found that people who believe scientists disagree on global warming are less likely to support climate policy</a:t>
            </a:r>
          </a:p>
        </p:txBody>
      </p:sp>
      <p:sp>
        <p:nvSpPr>
          <p:cNvPr id="8" name="TextBox 7"/>
          <p:cNvSpPr txBox="1"/>
          <p:nvPr/>
        </p:nvSpPr>
        <p:spPr>
          <a:xfrm>
            <a:off x="374028" y="3740165"/>
            <a:ext cx="7751940" cy="3236783"/>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err="1" smtClean="0">
                <a:solidFill>
                  <a:srgbClr val="000000"/>
                </a:solidFill>
                <a:latin typeface="Arial"/>
                <a:cs typeface="Arial"/>
              </a:rPr>
              <a:t>McCright</a:t>
            </a:r>
            <a:r>
              <a:rPr lang="en-US" sz="2000" dirty="0" smtClean="0">
                <a:solidFill>
                  <a:srgbClr val="000000"/>
                </a:solidFill>
                <a:latin typeface="Arial"/>
                <a:cs typeface="Arial"/>
              </a:rPr>
              <a:t> et al 2013:</a:t>
            </a:r>
            <a:br>
              <a:rPr lang="en-US" sz="2000" dirty="0" smtClean="0">
                <a:solidFill>
                  <a:srgbClr val="000000"/>
                </a:solidFill>
                <a:latin typeface="Arial"/>
                <a:cs typeface="Arial"/>
              </a:rPr>
            </a:br>
            <a:r>
              <a:rPr lang="en-US" sz="2000" i="1" dirty="0" smtClean="0">
                <a:solidFill>
                  <a:srgbClr val="000000"/>
                </a:solidFill>
                <a:latin typeface="Arial"/>
                <a:cs typeface="Arial"/>
              </a:rPr>
              <a:t>“</a:t>
            </a:r>
            <a:r>
              <a:rPr lang="en-US" sz="2000" i="1" dirty="0" smtClean="0">
                <a:latin typeface="Arial"/>
                <a:cs typeface="Arial"/>
              </a:rPr>
              <a:t>Climate </a:t>
            </a:r>
            <a:r>
              <a:rPr lang="en-US" sz="2000" i="1" dirty="0">
                <a:latin typeface="Arial"/>
                <a:cs typeface="Arial"/>
              </a:rPr>
              <a:t>change communicators should therefore identify opportunities and employ techniques to effectively counter the denial machine</a:t>
            </a:r>
            <a:r>
              <a:rPr lang="en-US" sz="2000" b="1" i="1" dirty="0">
                <a:latin typeface="Arial"/>
                <a:cs typeface="Arial"/>
              </a:rPr>
              <a:t>’</a:t>
            </a:r>
            <a:r>
              <a:rPr lang="en-US" sz="2000" i="1" dirty="0">
                <a:latin typeface="Arial"/>
                <a:cs typeface="Arial"/>
              </a:rPr>
              <a:t>s campaign of challenging the scientific consensus. Overcoming its success in generating belief that scientists do not agree about anthropogenic global warming seems to be </a:t>
            </a:r>
            <a:r>
              <a:rPr lang="en-US" sz="2000" i="1" dirty="0">
                <a:solidFill>
                  <a:srgbClr val="FF0000"/>
                </a:solidFill>
                <a:latin typeface="Arial"/>
                <a:cs typeface="Arial"/>
              </a:rPr>
              <a:t>crucial for increasing public support for emissions reduction policies</a:t>
            </a:r>
            <a:r>
              <a:rPr lang="en-US" sz="2000" i="1" dirty="0" smtClean="0">
                <a:latin typeface="Arial"/>
                <a:cs typeface="Arial"/>
              </a:rPr>
              <a:t>.”</a:t>
            </a:r>
            <a:endParaRPr lang="en-US" sz="2000" i="1" dirty="0">
              <a:latin typeface="Arial"/>
              <a:cs typeface="Arial"/>
            </a:endParaRPr>
          </a:p>
          <a:p>
            <a:pPr marL="285750" indent="-285750">
              <a:lnSpc>
                <a:spcPct val="110000"/>
              </a:lnSpc>
              <a:spcAft>
                <a:spcPts val="800"/>
              </a:spcAft>
              <a:buBlip>
                <a:blip r:embed="rId5"/>
              </a:buBlip>
            </a:pPr>
            <a:endParaRPr lang="en-US" sz="2000" dirty="0">
              <a:solidFill>
                <a:srgbClr val="717074"/>
              </a:solidFill>
              <a:latin typeface="Arial"/>
              <a:cs typeface="Arial"/>
            </a:endParaRPr>
          </a:p>
        </p:txBody>
      </p:sp>
    </p:spTree>
    <p:extLst>
      <p:ext uri="{BB962C8B-B14F-4D97-AF65-F5344CB8AC3E}">
        <p14:creationId xmlns:p14="http://schemas.microsoft.com/office/powerpoint/2010/main" val="2542315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pic>
        <p:nvPicPr>
          <p:cNvPr id="3" name="Picture 2" descr="oreskes_cook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08" y="2022515"/>
            <a:ext cx="8539008" cy="2707139"/>
          </a:xfrm>
          <a:prstGeom prst="rect">
            <a:avLst/>
          </a:prstGeom>
        </p:spPr>
      </p:pic>
    </p:spTree>
    <p:extLst>
      <p:ext uri="{BB962C8B-B14F-4D97-AF65-F5344CB8AC3E}">
        <p14:creationId xmlns:p14="http://schemas.microsoft.com/office/powerpoint/2010/main" val="7015080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3_c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46763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cp_consens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431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TCP press p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32" y="-101575"/>
            <a:ext cx="9223251" cy="697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05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72184168000-AP-OBAMA-CLIMATE-CHANGE-56714649-1306251417_4_3_rx404_c534x4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2599" cy="6858000"/>
          </a:xfrm>
          <a:prstGeom prst="rect">
            <a:avLst/>
          </a:prstGeom>
        </p:spPr>
      </p:pic>
    </p:spTree>
    <p:extLst>
      <p:ext uri="{BB962C8B-B14F-4D97-AF65-F5344CB8AC3E}">
        <p14:creationId xmlns:p14="http://schemas.microsoft.com/office/powerpoint/2010/main" val="27646221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ack-obama-climate-change-speech-sweat.jpg.662x0_q100_crop-sc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93" y="0"/>
            <a:ext cx="10966174" cy="6858000"/>
          </a:xfrm>
          <a:prstGeom prst="rect">
            <a:avLst/>
          </a:prstGeom>
        </p:spPr>
      </p:pic>
    </p:spTree>
    <p:extLst>
      <p:ext uri="{BB962C8B-B14F-4D97-AF65-F5344CB8AC3E}">
        <p14:creationId xmlns:p14="http://schemas.microsoft.com/office/powerpoint/2010/main" val="8544622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2013-06-25T180124Z_01_WAS303_RTRIDSP_3_USA-CLIMATE-OBAMA_image_982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86938" cy="689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19237" y="390673"/>
            <a:ext cx="5011787" cy="5155333"/>
          </a:xfrm>
          <a:prstGeom prst="rect">
            <a:avLst/>
          </a:prstGeom>
          <a:solidFill>
            <a:schemeClr val="bg1"/>
          </a:solidFill>
          <a:ln w="9525">
            <a:solidFill>
              <a:schemeClr val="bg1"/>
            </a:solidFill>
            <a:miter lim="800000"/>
            <a:headEnd/>
            <a:tailEnd/>
          </a:ln>
          <a:effectLst>
            <a:outerShdw blurRad="387350" dist="25400" dir="2700000" sx="102000" sy="102000" algn="tl" rotWithShape="0">
              <a:prstClr val="black">
                <a:alpha val="40000"/>
              </a:prstClr>
            </a:outerShdw>
          </a:effectLst>
        </p:spPr>
        <p:txBody>
          <a:bodyPr lIns="64291" tIns="32146" rIns="64291" bIns="32146"/>
          <a:lstStyle/>
          <a:p>
            <a:pPr>
              <a:defRPr/>
            </a:pPr>
            <a:endParaRPr lang="en-US" dirty="0"/>
          </a:p>
        </p:txBody>
      </p:sp>
      <p:sp>
        <p:nvSpPr>
          <p:cNvPr id="4" name="TextBox 3"/>
          <p:cNvSpPr txBox="1">
            <a:spLocks noChangeArrowheads="1"/>
          </p:cNvSpPr>
          <p:nvPr/>
        </p:nvSpPr>
        <p:spPr bwMode="auto">
          <a:xfrm>
            <a:off x="673076" y="745629"/>
            <a:ext cx="4455914" cy="394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l" eaLnBrk="1" hangingPunct="1"/>
            <a:r>
              <a:rPr lang="en-US" sz="2800" dirty="0">
                <a:solidFill>
                  <a:srgbClr val="000000"/>
                </a:solidFill>
                <a:latin typeface="Arial"/>
                <a:cs typeface="Arial"/>
              </a:rPr>
              <a:t>“97% of scientists, including, by the way, some who originally disputed the data, have now put that to rest.  They’ve acknowledged the planet is warming and human activity is contributing to it.”</a:t>
            </a:r>
          </a:p>
        </p:txBody>
      </p:sp>
      <p:sp>
        <p:nvSpPr>
          <p:cNvPr id="5" name="TextBox 4"/>
          <p:cNvSpPr txBox="1">
            <a:spLocks noChangeArrowheads="1"/>
          </p:cNvSpPr>
          <p:nvPr/>
        </p:nvSpPr>
        <p:spPr bwMode="auto">
          <a:xfrm>
            <a:off x="673076" y="4758519"/>
            <a:ext cx="3949154"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l" eaLnBrk="1" hangingPunct="1"/>
            <a:r>
              <a:rPr lang="en-US" sz="2000" dirty="0">
                <a:solidFill>
                  <a:srgbClr val="000000"/>
                </a:solidFill>
                <a:latin typeface="Arial"/>
                <a:cs typeface="Arial"/>
              </a:rPr>
              <a:t>PRESIDENT OBAMA</a:t>
            </a:r>
          </a:p>
        </p:txBody>
      </p:sp>
    </p:spTree>
    <p:extLst>
      <p:ext uri="{BB962C8B-B14F-4D97-AF65-F5344CB8AC3E}">
        <p14:creationId xmlns:p14="http://schemas.microsoft.com/office/powerpoint/2010/main" val="17269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country_media_cover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605" y="1099468"/>
            <a:ext cx="7260953" cy="565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Box 2"/>
          <p:cNvSpPr txBox="1">
            <a:spLocks noChangeArrowheads="1"/>
          </p:cNvSpPr>
          <p:nvPr/>
        </p:nvSpPr>
        <p:spPr bwMode="auto">
          <a:xfrm>
            <a:off x="0" y="238869"/>
            <a:ext cx="9144000" cy="5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eaLnBrk="1" hangingPunct="1"/>
            <a:r>
              <a:rPr lang="en-US" sz="2800" b="1" dirty="0">
                <a:solidFill>
                  <a:srgbClr val="F08B1D"/>
                </a:solidFill>
                <a:latin typeface="Arial" charset="0"/>
                <a:cs typeface="Arial" charset="0"/>
              </a:rPr>
              <a:t>Media Coverage of </a:t>
            </a:r>
            <a:r>
              <a:rPr lang="en-US" sz="2800" b="1" dirty="0" smtClean="0">
                <a:solidFill>
                  <a:srgbClr val="F08B1D"/>
                </a:solidFill>
                <a:latin typeface="Arial" charset="0"/>
                <a:cs typeface="Arial" charset="0"/>
              </a:rPr>
              <a:t>Cook et al. (2013)</a:t>
            </a:r>
            <a:endParaRPr lang="en-US" sz="2800" b="1" dirty="0">
              <a:solidFill>
                <a:srgbClr val="F08B1D"/>
              </a:solidFill>
              <a:latin typeface="Arial" charset="0"/>
              <a:cs typeface="Arial" charset="0"/>
            </a:endParaRPr>
          </a:p>
        </p:txBody>
      </p:sp>
    </p:spTree>
    <p:extLst>
      <p:ext uri="{BB962C8B-B14F-4D97-AF65-F5344CB8AC3E}">
        <p14:creationId xmlns:p14="http://schemas.microsoft.com/office/powerpoint/2010/main" val="304938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1636345"/>
          </a:xfrm>
          <a:prstGeom prst="rect">
            <a:avLst/>
          </a:prstGeom>
          <a:noFill/>
        </p:spPr>
        <p:txBody>
          <a:bodyPr wrap="square" rtlCol="0">
            <a:spAutoFit/>
          </a:bodyPr>
          <a:lstStyle/>
          <a:p>
            <a:r>
              <a:rPr lang="en-US" sz="2800" b="1" dirty="0" smtClean="0">
                <a:solidFill>
                  <a:srgbClr val="F08B1D"/>
                </a:solidFill>
                <a:latin typeface="Arial"/>
                <a:cs typeface="Arial"/>
              </a:rPr>
              <a:t>Understanding global warming</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Mike </a:t>
            </a:r>
            <a:r>
              <a:rPr lang="en-US" sz="2000" dirty="0" err="1" smtClean="0">
                <a:solidFill>
                  <a:srgbClr val="000000"/>
                </a:solidFill>
                <a:latin typeface="Arial"/>
                <a:cs typeface="Arial"/>
              </a:rPr>
              <a:t>Ranney</a:t>
            </a:r>
            <a:r>
              <a:rPr lang="en-US" sz="2000" dirty="0" smtClean="0">
                <a:solidFill>
                  <a:srgbClr val="000000"/>
                </a:solidFill>
                <a:latin typeface="Arial"/>
                <a:cs typeface="Arial"/>
              </a:rPr>
              <a:t> asked 270 Americans to explain the mechanism causing global warming (</a:t>
            </a:r>
            <a:r>
              <a:rPr lang="en-US" sz="2000" dirty="0" err="1" smtClean="0">
                <a:solidFill>
                  <a:srgbClr val="000000"/>
                </a:solidFill>
                <a:latin typeface="Arial"/>
                <a:cs typeface="Arial"/>
              </a:rPr>
              <a:t>Ranney</a:t>
            </a:r>
            <a:r>
              <a:rPr lang="en-US" sz="2000" dirty="0" smtClean="0">
                <a:solidFill>
                  <a:srgbClr val="000000"/>
                </a:solidFill>
                <a:latin typeface="Arial"/>
                <a:cs typeface="Arial"/>
              </a:rPr>
              <a:t> et al., 2012)</a:t>
            </a:r>
          </a:p>
        </p:txBody>
      </p:sp>
      <p:sp>
        <p:nvSpPr>
          <p:cNvPr id="8" name="TextBox 7"/>
          <p:cNvSpPr txBox="1"/>
          <p:nvPr/>
        </p:nvSpPr>
        <p:spPr>
          <a:xfrm>
            <a:off x="374028" y="3675376"/>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Zero participants succeeded in explaining the mechanism</a:t>
            </a:r>
            <a:endParaRPr lang="en-US" sz="2000" i="1" dirty="0">
              <a:latin typeface="Arial"/>
              <a:cs typeface="Arial"/>
            </a:endParaRPr>
          </a:p>
        </p:txBody>
      </p:sp>
      <p:sp>
        <p:nvSpPr>
          <p:cNvPr id="9" name="TextBox 8"/>
          <p:cNvSpPr txBox="1"/>
          <p:nvPr/>
        </p:nvSpPr>
        <p:spPr>
          <a:xfrm>
            <a:off x="374028" y="4401021"/>
            <a:ext cx="7751940" cy="764312"/>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I asked the same question to a class of 2</a:t>
            </a:r>
            <a:r>
              <a:rPr lang="en-US" sz="2000" baseline="30000" dirty="0" smtClean="0">
                <a:solidFill>
                  <a:srgbClr val="000000"/>
                </a:solidFill>
                <a:latin typeface="Arial"/>
                <a:cs typeface="Arial"/>
              </a:rPr>
              <a:t>nd</a:t>
            </a:r>
            <a:r>
              <a:rPr lang="en-US" sz="2000" dirty="0" smtClean="0">
                <a:solidFill>
                  <a:srgbClr val="000000"/>
                </a:solidFill>
                <a:latin typeface="Arial"/>
                <a:cs typeface="Arial"/>
              </a:rPr>
              <a:t> year UQ Environmental Engineering students</a:t>
            </a:r>
            <a:endParaRPr lang="en-US" sz="2000" i="1" dirty="0">
              <a:latin typeface="Arial"/>
              <a:cs typeface="Arial"/>
            </a:endParaRPr>
          </a:p>
        </p:txBody>
      </p:sp>
      <p:sp>
        <p:nvSpPr>
          <p:cNvPr id="11" name="TextBox 10"/>
          <p:cNvSpPr txBox="1"/>
          <p:nvPr/>
        </p:nvSpPr>
        <p:spPr>
          <a:xfrm>
            <a:off x="374028" y="5429878"/>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Zero students </a:t>
            </a:r>
            <a:r>
              <a:rPr lang="en-US" sz="2000" dirty="0">
                <a:solidFill>
                  <a:srgbClr val="000000"/>
                </a:solidFill>
                <a:latin typeface="Arial"/>
                <a:cs typeface="Arial"/>
              </a:rPr>
              <a:t>succeeded in explaining the mechanism</a:t>
            </a:r>
            <a:endParaRPr lang="en-US" sz="2000" i="1" dirty="0">
              <a:latin typeface="Arial"/>
              <a:cs typeface="Arial"/>
            </a:endParaRPr>
          </a:p>
        </p:txBody>
      </p:sp>
    </p:spTree>
    <p:extLst>
      <p:ext uri="{BB962C8B-B14F-4D97-AF65-F5344CB8AC3E}">
        <p14:creationId xmlns:p14="http://schemas.microsoft.com/office/powerpoint/2010/main" val="975771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1636345"/>
          </a:xfrm>
          <a:prstGeom prst="rect">
            <a:avLst/>
          </a:prstGeom>
        </p:spPr>
        <p:txBody>
          <a:bodyPr wrap="square" rtlCol="0">
            <a:spAutoFit/>
          </a:bodyPr>
          <a:lstStyle/>
          <a:p>
            <a:r>
              <a:rPr lang="en-US" sz="2800" b="1" dirty="0" smtClean="0">
                <a:solidFill>
                  <a:srgbClr val="F08B1D"/>
                </a:solidFill>
                <a:latin typeface="Arial"/>
                <a:cs typeface="Arial"/>
              </a:rPr>
              <a:t>Other measures of Impact</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Top 1% of scholarly papers published at the same time (</a:t>
            </a:r>
            <a:r>
              <a:rPr lang="en-US" sz="2000" dirty="0" err="1" smtClean="0">
                <a:solidFill>
                  <a:srgbClr val="000000"/>
                </a:solidFill>
                <a:latin typeface="Arial"/>
                <a:cs typeface="Arial"/>
              </a:rPr>
              <a:t>Altmetric</a:t>
            </a:r>
            <a:r>
              <a:rPr lang="en-US" sz="2000" dirty="0" smtClean="0">
                <a:solidFill>
                  <a:srgbClr val="000000"/>
                </a:solidFill>
                <a:latin typeface="Arial"/>
                <a:cs typeface="Arial"/>
              </a:rPr>
              <a:t>: measure of online buzz)</a:t>
            </a:r>
          </a:p>
        </p:txBody>
      </p:sp>
      <p:sp>
        <p:nvSpPr>
          <p:cNvPr id="8" name="TextBox 7"/>
          <p:cNvSpPr txBox="1"/>
          <p:nvPr/>
        </p:nvSpPr>
        <p:spPr>
          <a:xfrm>
            <a:off x="374028" y="3543263"/>
            <a:ext cx="7751940" cy="425758"/>
          </a:xfrm>
          <a:prstGeom prst="rect">
            <a:avLst/>
          </a:prstGeom>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Top 5% of all scholarly papers published</a:t>
            </a:r>
          </a:p>
        </p:txBody>
      </p:sp>
      <p:sp>
        <p:nvSpPr>
          <p:cNvPr id="10" name="TextBox 9"/>
          <p:cNvSpPr txBox="1"/>
          <p:nvPr/>
        </p:nvSpPr>
        <p:spPr>
          <a:xfrm>
            <a:off x="374028" y="4144842"/>
            <a:ext cx="7751940" cy="425758"/>
          </a:xfrm>
          <a:prstGeom prst="rect">
            <a:avLst/>
          </a:prstGeom>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Cited in a broad range of scholarly journals:</a:t>
            </a:r>
          </a:p>
        </p:txBody>
      </p:sp>
      <p:sp>
        <p:nvSpPr>
          <p:cNvPr id="11" name="TextBox 10"/>
          <p:cNvSpPr txBox="1"/>
          <p:nvPr/>
        </p:nvSpPr>
        <p:spPr>
          <a:xfrm>
            <a:off x="686844" y="4624298"/>
            <a:ext cx="7751940" cy="1749197"/>
          </a:xfrm>
          <a:prstGeom prst="rect">
            <a:avLst/>
          </a:prstGeom>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Bioscience</a:t>
            </a:r>
          </a:p>
          <a:p>
            <a:pPr marL="285750" indent="-285750">
              <a:lnSpc>
                <a:spcPct val="110000"/>
              </a:lnSpc>
              <a:spcAft>
                <a:spcPts val="800"/>
              </a:spcAft>
              <a:buBlip>
                <a:blip r:embed="rId5"/>
              </a:buBlip>
            </a:pPr>
            <a:r>
              <a:rPr lang="en-US" sz="2000" dirty="0" smtClean="0">
                <a:solidFill>
                  <a:srgbClr val="000000"/>
                </a:solidFill>
                <a:latin typeface="Arial"/>
                <a:cs typeface="Arial"/>
              </a:rPr>
              <a:t>Australian Historical Studies</a:t>
            </a:r>
          </a:p>
          <a:p>
            <a:pPr marL="285750" indent="-285750">
              <a:lnSpc>
                <a:spcPct val="110000"/>
              </a:lnSpc>
              <a:spcAft>
                <a:spcPts val="800"/>
              </a:spcAft>
              <a:buBlip>
                <a:blip r:embed="rId5"/>
              </a:buBlip>
            </a:pPr>
            <a:r>
              <a:rPr lang="en-US" sz="2000" dirty="0" smtClean="0">
                <a:solidFill>
                  <a:srgbClr val="000000"/>
                </a:solidFill>
                <a:latin typeface="Arial"/>
                <a:cs typeface="Arial"/>
              </a:rPr>
              <a:t>Proceedings of the Royal Society</a:t>
            </a:r>
          </a:p>
          <a:p>
            <a:pPr marL="285750" indent="-285750">
              <a:lnSpc>
                <a:spcPct val="110000"/>
              </a:lnSpc>
              <a:spcAft>
                <a:spcPts val="800"/>
              </a:spcAft>
              <a:buBlip>
                <a:blip r:embed="rId5"/>
              </a:buBlip>
            </a:pPr>
            <a:r>
              <a:rPr lang="en-US" sz="2000" dirty="0" smtClean="0">
                <a:solidFill>
                  <a:srgbClr val="000000"/>
                </a:solidFill>
                <a:latin typeface="Arial"/>
                <a:cs typeface="Arial"/>
              </a:rPr>
              <a:t>European Journal of Media Studies</a:t>
            </a:r>
          </a:p>
        </p:txBody>
      </p:sp>
    </p:spTree>
    <p:extLst>
      <p:ext uri="{BB962C8B-B14F-4D97-AF65-F5344CB8AC3E}">
        <p14:creationId xmlns:p14="http://schemas.microsoft.com/office/powerpoint/2010/main" val="2767821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CP_atta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42" y="531276"/>
            <a:ext cx="8383799" cy="6287849"/>
          </a:xfrm>
          <a:prstGeom prst="rect">
            <a:avLst/>
          </a:prstGeom>
        </p:spPr>
      </p:pic>
      <p:sp>
        <p:nvSpPr>
          <p:cNvPr id="3" name="TextBox 2"/>
          <p:cNvSpPr txBox="1"/>
          <p:nvPr/>
        </p:nvSpPr>
        <p:spPr>
          <a:xfrm>
            <a:off x="0" y="153576"/>
            <a:ext cx="9144000" cy="523220"/>
          </a:xfrm>
          <a:prstGeom prst="rect">
            <a:avLst/>
          </a:prstGeom>
        </p:spPr>
        <p:txBody>
          <a:bodyPr wrap="square" rtlCol="0">
            <a:spAutoFit/>
          </a:bodyPr>
          <a:lstStyle/>
          <a:p>
            <a:pPr algn="ctr"/>
            <a:r>
              <a:rPr lang="en-US" sz="2800" b="1" dirty="0" smtClean="0">
                <a:solidFill>
                  <a:srgbClr val="F08B1D"/>
                </a:solidFill>
                <a:latin typeface="Arial"/>
                <a:cs typeface="Arial"/>
              </a:rPr>
              <a:t>Attacks on Cook et al. (2013)</a:t>
            </a:r>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21991724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523220"/>
          </a:xfrm>
          <a:prstGeom prst="rect">
            <a:avLst/>
          </a:prstGeom>
        </p:spPr>
        <p:txBody>
          <a:bodyPr wrap="square" rtlCol="0">
            <a:spAutoFit/>
          </a:bodyPr>
          <a:lstStyle/>
          <a:p>
            <a:r>
              <a:rPr lang="en-US" sz="2800" b="1" dirty="0" smtClean="0">
                <a:solidFill>
                  <a:srgbClr val="F08B1D"/>
                </a:solidFill>
                <a:latin typeface="Arial"/>
                <a:cs typeface="Arial"/>
              </a:rPr>
              <a:t>5 Characteristics of Consensus Denial</a:t>
            </a:r>
            <a:endParaRPr lang="en-US" sz="2000" dirty="0" smtClean="0">
              <a:solidFill>
                <a:srgbClr val="000000"/>
              </a:solidFill>
              <a:latin typeface="Arial"/>
              <a:cs typeface="Arial"/>
            </a:endParaRPr>
          </a:p>
        </p:txBody>
      </p:sp>
      <p:sp>
        <p:nvSpPr>
          <p:cNvPr id="9" name="TextBox 8"/>
          <p:cNvSpPr txBox="1"/>
          <p:nvPr/>
        </p:nvSpPr>
        <p:spPr>
          <a:xfrm>
            <a:off x="947451" y="5645936"/>
            <a:ext cx="7751940" cy="559127"/>
          </a:xfrm>
          <a:prstGeom prst="rect">
            <a:avLst/>
          </a:prstGeom>
        </p:spPr>
        <p:txBody>
          <a:bodyPr wrap="square" rtlCol="0">
            <a:spAutoFit/>
          </a:bodyPr>
          <a:lstStyle/>
          <a:p>
            <a:pPr>
              <a:lnSpc>
                <a:spcPct val="110000"/>
              </a:lnSpc>
              <a:spcAft>
                <a:spcPts val="800"/>
              </a:spcAft>
            </a:pPr>
            <a:r>
              <a:rPr lang="en-US" sz="2800" b="1" dirty="0" smtClean="0">
                <a:solidFill>
                  <a:srgbClr val="000000"/>
                </a:solidFill>
                <a:latin typeface="Arial"/>
                <a:cs typeface="Arial"/>
              </a:rPr>
              <a:t>FLICC</a:t>
            </a:r>
          </a:p>
        </p:txBody>
      </p:sp>
      <p:sp>
        <p:nvSpPr>
          <p:cNvPr id="8" name="TextBox 7"/>
          <p:cNvSpPr txBox="1"/>
          <p:nvPr/>
        </p:nvSpPr>
        <p:spPr>
          <a:xfrm>
            <a:off x="669185" y="3370259"/>
            <a:ext cx="4679875" cy="2190343"/>
          </a:xfrm>
          <a:prstGeom prst="rect">
            <a:avLst/>
          </a:prstGeom>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Fake Debate</a:t>
            </a:r>
          </a:p>
          <a:p>
            <a:pPr marL="285750" indent="-285750">
              <a:lnSpc>
                <a:spcPct val="110000"/>
              </a:lnSpc>
              <a:spcAft>
                <a:spcPts val="800"/>
              </a:spcAft>
              <a:buBlip>
                <a:blip r:embed="rId5"/>
              </a:buBlip>
            </a:pPr>
            <a:r>
              <a:rPr lang="en-US" sz="2000" dirty="0" smtClean="0">
                <a:solidFill>
                  <a:srgbClr val="000000"/>
                </a:solidFill>
                <a:latin typeface="Arial"/>
                <a:cs typeface="Arial"/>
              </a:rPr>
              <a:t>Logical Fallacies</a:t>
            </a:r>
          </a:p>
          <a:p>
            <a:pPr marL="285750" indent="-285750">
              <a:lnSpc>
                <a:spcPct val="110000"/>
              </a:lnSpc>
              <a:spcAft>
                <a:spcPts val="800"/>
              </a:spcAft>
              <a:buBlip>
                <a:blip r:embed="rId5"/>
              </a:buBlip>
            </a:pPr>
            <a:r>
              <a:rPr lang="en-US" sz="2000" dirty="0" smtClean="0">
                <a:solidFill>
                  <a:srgbClr val="000000"/>
                </a:solidFill>
                <a:latin typeface="Arial"/>
                <a:cs typeface="Arial"/>
              </a:rPr>
              <a:t>Impossible Expectations</a:t>
            </a:r>
          </a:p>
          <a:p>
            <a:pPr marL="285750" indent="-285750">
              <a:lnSpc>
                <a:spcPct val="110000"/>
              </a:lnSpc>
              <a:spcAft>
                <a:spcPts val="800"/>
              </a:spcAft>
              <a:buBlip>
                <a:blip r:embed="rId5"/>
              </a:buBlip>
            </a:pPr>
            <a:r>
              <a:rPr lang="en-US" sz="2000" dirty="0" smtClean="0">
                <a:solidFill>
                  <a:srgbClr val="000000"/>
                </a:solidFill>
                <a:latin typeface="Arial"/>
                <a:cs typeface="Arial"/>
              </a:rPr>
              <a:t>Cherry Picking</a:t>
            </a:r>
          </a:p>
          <a:p>
            <a:pPr marL="285750" indent="-285750">
              <a:lnSpc>
                <a:spcPct val="110000"/>
              </a:lnSpc>
              <a:spcAft>
                <a:spcPts val="800"/>
              </a:spcAft>
              <a:buBlip>
                <a:blip r:embed="rId5"/>
              </a:buBlip>
            </a:pPr>
            <a:r>
              <a:rPr lang="en-US" sz="2000" dirty="0" smtClean="0">
                <a:solidFill>
                  <a:srgbClr val="000000"/>
                </a:solidFill>
                <a:latin typeface="Arial"/>
                <a:cs typeface="Arial"/>
              </a:rPr>
              <a:t>Conspiracy Theories</a:t>
            </a:r>
          </a:p>
        </p:txBody>
      </p:sp>
      <p:sp>
        <p:nvSpPr>
          <p:cNvPr id="10" name="TextBox 9"/>
          <p:cNvSpPr txBox="1"/>
          <p:nvPr/>
        </p:nvSpPr>
        <p:spPr>
          <a:xfrm>
            <a:off x="374028" y="2456499"/>
            <a:ext cx="7751940" cy="764312"/>
          </a:xfrm>
          <a:prstGeom prst="rect">
            <a:avLst/>
          </a:prstGeom>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All movements that deny a scientific consensus have </a:t>
            </a:r>
            <a:br>
              <a:rPr lang="en-US" sz="2000" dirty="0" smtClean="0">
                <a:solidFill>
                  <a:srgbClr val="000000"/>
                </a:solidFill>
                <a:latin typeface="Arial"/>
                <a:cs typeface="Arial"/>
              </a:rPr>
            </a:br>
            <a:r>
              <a:rPr lang="en-US" sz="2000" dirty="0" smtClean="0">
                <a:solidFill>
                  <a:srgbClr val="000000"/>
                </a:solidFill>
                <a:latin typeface="Arial"/>
                <a:cs typeface="Arial"/>
              </a:rPr>
              <a:t>5 characteristics in common (</a:t>
            </a:r>
            <a:r>
              <a:rPr lang="en-US" sz="2000" dirty="0" err="1" smtClean="0">
                <a:solidFill>
                  <a:srgbClr val="000000"/>
                </a:solidFill>
                <a:latin typeface="Arial"/>
                <a:cs typeface="Arial"/>
              </a:rPr>
              <a:t>Diethelm</a:t>
            </a:r>
            <a:r>
              <a:rPr lang="en-US" sz="2000" dirty="0" smtClean="0">
                <a:solidFill>
                  <a:srgbClr val="000000"/>
                </a:solidFill>
                <a:latin typeface="Arial"/>
                <a:cs typeface="Arial"/>
              </a:rPr>
              <a:t> &amp; McKee 2009).</a:t>
            </a:r>
          </a:p>
        </p:txBody>
      </p:sp>
    </p:spTree>
    <p:extLst>
      <p:ext uri="{BB962C8B-B14F-4D97-AF65-F5344CB8AC3E}">
        <p14:creationId xmlns:p14="http://schemas.microsoft.com/office/powerpoint/2010/main" val="820645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1636345"/>
          </a:xfrm>
          <a:prstGeom prst="rect">
            <a:avLst/>
          </a:prstGeom>
        </p:spPr>
        <p:txBody>
          <a:bodyPr wrap="square" rtlCol="0">
            <a:spAutoFit/>
          </a:bodyPr>
          <a:lstStyle/>
          <a:p>
            <a:r>
              <a:rPr lang="en-US" sz="2800" b="1" dirty="0" smtClean="0">
                <a:solidFill>
                  <a:srgbClr val="F08B1D"/>
                </a:solidFill>
                <a:latin typeface="Arial"/>
                <a:cs typeface="Arial"/>
              </a:rPr>
              <a:t>1. Fake Debate</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Manufacture the appearance of ongoing debate among the climate science community</a:t>
            </a:r>
          </a:p>
        </p:txBody>
      </p:sp>
    </p:spTree>
    <p:extLst>
      <p:ext uri="{BB962C8B-B14F-4D97-AF65-F5344CB8AC3E}">
        <p14:creationId xmlns:p14="http://schemas.microsoft.com/office/powerpoint/2010/main" val="21820638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369466" y="238869"/>
            <a:ext cx="4152305"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35717" bIns="35717" anchor="ct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sz="3400" dirty="0">
                <a:solidFill>
                  <a:schemeClr val="bg1"/>
                </a:solidFill>
              </a:rPr>
              <a:t>Consensus</a:t>
            </a:r>
          </a:p>
        </p:txBody>
      </p:sp>
      <p:pic>
        <p:nvPicPr>
          <p:cNvPr id="2" name="Picture 1" descr="fake_expert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9614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ke_expert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1"/>
          <p:cNvSpPr txBox="1">
            <a:spLocks noChangeArrowheads="1"/>
          </p:cNvSpPr>
          <p:nvPr/>
        </p:nvSpPr>
        <p:spPr bwMode="auto">
          <a:xfrm>
            <a:off x="369466" y="238869"/>
            <a:ext cx="4152305"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35717" bIns="35717" anchor="ct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sz="3400" dirty="0">
                <a:solidFill>
                  <a:schemeClr val="bg1"/>
                </a:solidFill>
              </a:rPr>
              <a:t>Consensus</a:t>
            </a:r>
          </a:p>
        </p:txBody>
      </p:sp>
      <p:sp>
        <p:nvSpPr>
          <p:cNvPr id="7" name="Rectangle 1"/>
          <p:cNvSpPr txBox="1">
            <a:spLocks noChangeArrowheads="1"/>
          </p:cNvSpPr>
          <p:nvPr/>
        </p:nvSpPr>
        <p:spPr bwMode="auto">
          <a:xfrm>
            <a:off x="4723805" y="238869"/>
            <a:ext cx="4152305"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35717" bIns="35717" anchor="ct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sz="3400" dirty="0">
                <a:solidFill>
                  <a:schemeClr val="bg1"/>
                </a:solidFill>
              </a:rPr>
              <a:t>Fake Experts</a:t>
            </a:r>
          </a:p>
        </p:txBody>
      </p:sp>
      <p:sp>
        <p:nvSpPr>
          <p:cNvPr id="5" name="TextBox 4"/>
          <p:cNvSpPr txBox="1"/>
          <p:nvPr/>
        </p:nvSpPr>
        <p:spPr>
          <a:xfrm>
            <a:off x="4615346" y="172662"/>
            <a:ext cx="3483885" cy="523220"/>
          </a:xfrm>
          <a:prstGeom prst="rect">
            <a:avLst/>
          </a:prstGeom>
        </p:spPr>
        <p:txBody>
          <a:bodyPr wrap="square" rtlCol="0">
            <a:spAutoFit/>
          </a:bodyPr>
          <a:lstStyle/>
          <a:p>
            <a:r>
              <a:rPr lang="en-US" sz="2800" b="1" dirty="0" smtClean="0">
                <a:solidFill>
                  <a:srgbClr val="F08B1D"/>
                </a:solidFill>
                <a:latin typeface="Arial"/>
                <a:cs typeface="Arial"/>
              </a:rPr>
              <a:t>Fake Experts</a:t>
            </a:r>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1856007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ke-deba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1"/>
          <p:cNvSpPr txBox="1">
            <a:spLocks noChangeArrowheads="1"/>
          </p:cNvSpPr>
          <p:nvPr/>
        </p:nvSpPr>
        <p:spPr bwMode="auto">
          <a:xfrm>
            <a:off x="369466" y="238869"/>
            <a:ext cx="4152305"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35717" bIns="35717" anchor="ct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sz="3400" dirty="0">
                <a:solidFill>
                  <a:schemeClr val="bg1"/>
                </a:solidFill>
              </a:rPr>
              <a:t>Consensus</a:t>
            </a:r>
          </a:p>
        </p:txBody>
      </p:sp>
      <p:sp>
        <p:nvSpPr>
          <p:cNvPr id="7" name="Rectangle 1"/>
          <p:cNvSpPr txBox="1">
            <a:spLocks noChangeArrowheads="1"/>
          </p:cNvSpPr>
          <p:nvPr/>
        </p:nvSpPr>
        <p:spPr bwMode="auto">
          <a:xfrm>
            <a:off x="4723805" y="238869"/>
            <a:ext cx="4152305"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35717" bIns="35717" anchor="ct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sz="3400" dirty="0">
                <a:solidFill>
                  <a:schemeClr val="bg1"/>
                </a:solidFill>
              </a:rPr>
              <a:t>Fake Experts</a:t>
            </a:r>
          </a:p>
        </p:txBody>
      </p:sp>
      <p:sp>
        <p:nvSpPr>
          <p:cNvPr id="5" name="TextBox 4"/>
          <p:cNvSpPr txBox="1"/>
          <p:nvPr/>
        </p:nvSpPr>
        <p:spPr>
          <a:xfrm>
            <a:off x="4615346" y="172662"/>
            <a:ext cx="4354865" cy="523220"/>
          </a:xfrm>
          <a:prstGeom prst="rect">
            <a:avLst/>
          </a:prstGeom>
        </p:spPr>
        <p:txBody>
          <a:bodyPr wrap="square" rtlCol="0">
            <a:spAutoFit/>
          </a:bodyPr>
          <a:lstStyle/>
          <a:p>
            <a:r>
              <a:rPr lang="en-US" sz="2800" b="1" dirty="0" smtClean="0">
                <a:solidFill>
                  <a:srgbClr val="F08B1D"/>
                </a:solidFill>
                <a:latin typeface="Arial"/>
                <a:cs typeface="Arial"/>
              </a:rPr>
              <a:t>Magnify the Minority</a:t>
            </a:r>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478894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CP_atta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40508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3_c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943316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sp>
        <p:nvSpPr>
          <p:cNvPr id="7" name="TextBox 6"/>
          <p:cNvSpPr txBox="1"/>
          <p:nvPr/>
        </p:nvSpPr>
        <p:spPr>
          <a:xfrm>
            <a:off x="322192" y="1765265"/>
            <a:ext cx="1880790" cy="954107"/>
          </a:xfrm>
          <a:prstGeom prst="rect">
            <a:avLst/>
          </a:prstGeom>
        </p:spPr>
        <p:txBody>
          <a:bodyPr wrap="square" rtlCol="0">
            <a:spAutoFit/>
          </a:bodyPr>
          <a:lstStyle/>
          <a:p>
            <a:r>
              <a:rPr lang="en-US" sz="2800" b="1" dirty="0" smtClean="0">
                <a:solidFill>
                  <a:srgbClr val="F08B1D"/>
                </a:solidFill>
                <a:latin typeface="Arial"/>
                <a:cs typeface="Arial"/>
              </a:rPr>
              <a:t>2. Logical </a:t>
            </a:r>
          </a:p>
          <a:p>
            <a:r>
              <a:rPr lang="en-US" sz="2800" b="1" dirty="0" smtClean="0">
                <a:solidFill>
                  <a:srgbClr val="F08B1D"/>
                </a:solidFill>
                <a:latin typeface="Arial"/>
                <a:cs typeface="Arial"/>
              </a:rPr>
              <a:t>Fallacies</a:t>
            </a:r>
          </a:p>
        </p:txBody>
      </p:sp>
      <p:sp>
        <p:nvSpPr>
          <p:cNvPr id="8" name="TextBox 7"/>
          <p:cNvSpPr txBox="1"/>
          <p:nvPr/>
        </p:nvSpPr>
        <p:spPr>
          <a:xfrm>
            <a:off x="335151" y="3048681"/>
            <a:ext cx="4731709" cy="1308050"/>
          </a:xfrm>
          <a:prstGeom prst="rect">
            <a:avLst/>
          </a:prstGeom>
        </p:spPr>
        <p:txBody>
          <a:bodyPr wrap="square" rtlCol="0">
            <a:spAutoFit/>
          </a:bodyPr>
          <a:lstStyle/>
          <a:p>
            <a:pPr marL="285750" indent="-285750">
              <a:lnSpc>
                <a:spcPct val="110000"/>
              </a:lnSpc>
              <a:spcAft>
                <a:spcPts val="800"/>
              </a:spcAft>
              <a:buBlip>
                <a:blip r:embed="rId4"/>
              </a:buBlip>
            </a:pPr>
            <a:r>
              <a:rPr lang="en-US" sz="2000" dirty="0" smtClean="0">
                <a:solidFill>
                  <a:srgbClr val="000000"/>
                </a:solidFill>
                <a:latin typeface="Arial"/>
                <a:cs typeface="Arial"/>
              </a:rPr>
              <a:t>Goalpost shifting</a:t>
            </a:r>
          </a:p>
          <a:p>
            <a:pPr marL="285750" indent="-285750">
              <a:lnSpc>
                <a:spcPct val="110000"/>
              </a:lnSpc>
              <a:spcAft>
                <a:spcPts val="800"/>
              </a:spcAft>
              <a:buBlip>
                <a:blip r:embed="rId4"/>
              </a:buBlip>
            </a:pPr>
            <a:r>
              <a:rPr lang="en-US" sz="2000" dirty="0" smtClean="0">
                <a:solidFill>
                  <a:srgbClr val="000000"/>
                </a:solidFill>
                <a:latin typeface="Arial"/>
                <a:cs typeface="Arial"/>
              </a:rPr>
              <a:t>Personal attacks</a:t>
            </a:r>
          </a:p>
          <a:p>
            <a:pPr marL="285750" indent="-285750">
              <a:lnSpc>
                <a:spcPct val="110000"/>
              </a:lnSpc>
              <a:spcAft>
                <a:spcPts val="800"/>
              </a:spcAft>
              <a:buBlip>
                <a:blip r:embed="rId4"/>
              </a:buBlip>
            </a:pPr>
            <a:r>
              <a:rPr lang="en-US" sz="2000" dirty="0" smtClean="0">
                <a:solidFill>
                  <a:srgbClr val="000000"/>
                </a:solidFill>
                <a:latin typeface="Arial"/>
                <a:cs typeface="Arial"/>
              </a:rPr>
              <a:t>Straw man</a:t>
            </a:r>
          </a:p>
        </p:txBody>
      </p:sp>
      <p:pic>
        <p:nvPicPr>
          <p:cNvPr id="2" name="Picture 1"/>
          <p:cNvPicPr>
            <a:picLocks noChangeAspect="1"/>
          </p:cNvPicPr>
          <p:nvPr/>
        </p:nvPicPr>
        <p:blipFill>
          <a:blip r:embed="rId5"/>
          <a:stretch>
            <a:fillRect/>
          </a:stretch>
        </p:blipFill>
        <p:spPr>
          <a:xfrm>
            <a:off x="2890085" y="1878904"/>
            <a:ext cx="6090312" cy="4660953"/>
          </a:xfrm>
          <a:prstGeom prst="rect">
            <a:avLst/>
          </a:prstGeom>
        </p:spPr>
      </p:pic>
    </p:spTree>
    <p:extLst>
      <p:ext uri="{BB962C8B-B14F-4D97-AF65-F5344CB8AC3E}">
        <p14:creationId xmlns:p14="http://schemas.microsoft.com/office/powerpoint/2010/main" val="42453590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11" name="TextBox 10"/>
          <p:cNvSpPr txBox="1"/>
          <p:nvPr/>
        </p:nvSpPr>
        <p:spPr>
          <a:xfrm>
            <a:off x="0" y="2410674"/>
            <a:ext cx="9144000" cy="1878463"/>
          </a:xfrm>
          <a:prstGeom prst="rect">
            <a:avLst/>
          </a:prstGeom>
          <a:noFill/>
        </p:spPr>
        <p:txBody>
          <a:bodyPr wrap="square" rtlCol="0">
            <a:spAutoFit/>
          </a:bodyPr>
          <a:lstStyle/>
          <a:p>
            <a:pPr algn="ctr">
              <a:lnSpc>
                <a:spcPct val="110000"/>
              </a:lnSpc>
              <a:spcAft>
                <a:spcPts val="800"/>
              </a:spcAft>
            </a:pPr>
            <a:r>
              <a:rPr lang="en-US" sz="2800" dirty="0" smtClean="0">
                <a:solidFill>
                  <a:srgbClr val="000000"/>
                </a:solidFill>
                <a:latin typeface="Arial"/>
                <a:cs typeface="Arial"/>
              </a:rPr>
              <a:t>Question to the room:</a:t>
            </a:r>
          </a:p>
          <a:p>
            <a:pPr algn="ctr">
              <a:lnSpc>
                <a:spcPct val="110000"/>
              </a:lnSpc>
              <a:spcAft>
                <a:spcPts val="800"/>
              </a:spcAft>
            </a:pPr>
            <a:r>
              <a:rPr lang="en-US" sz="3600" dirty="0" smtClean="0">
                <a:solidFill>
                  <a:srgbClr val="000000"/>
                </a:solidFill>
                <a:latin typeface="Arial"/>
                <a:cs typeface="Arial"/>
              </a:rPr>
              <a:t>Explain the mechanism </a:t>
            </a:r>
            <a:br>
              <a:rPr lang="en-US" sz="3600" dirty="0" smtClean="0">
                <a:solidFill>
                  <a:srgbClr val="000000"/>
                </a:solidFill>
                <a:latin typeface="Arial"/>
                <a:cs typeface="Arial"/>
              </a:rPr>
            </a:br>
            <a:r>
              <a:rPr lang="en-US" sz="3600" dirty="0" smtClean="0">
                <a:solidFill>
                  <a:srgbClr val="000000"/>
                </a:solidFill>
                <a:latin typeface="Arial"/>
                <a:cs typeface="Arial"/>
              </a:rPr>
              <a:t>causing global warming</a:t>
            </a:r>
            <a:endParaRPr lang="en-US" sz="3600" i="1" dirty="0">
              <a:latin typeface="Arial"/>
              <a:cs typeface="Arial"/>
            </a:endParaRPr>
          </a:p>
        </p:txBody>
      </p:sp>
    </p:spTree>
    <p:extLst>
      <p:ext uri="{BB962C8B-B14F-4D97-AF65-F5344CB8AC3E}">
        <p14:creationId xmlns:p14="http://schemas.microsoft.com/office/powerpoint/2010/main" val="42442276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9" name="TextBox 8"/>
          <p:cNvSpPr txBox="1">
            <a:spLocks noChangeArrowheads="1"/>
          </p:cNvSpPr>
          <p:nvPr/>
        </p:nvSpPr>
        <p:spPr bwMode="auto">
          <a:xfrm>
            <a:off x="820846" y="4699431"/>
            <a:ext cx="5475954"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l" eaLnBrk="1" hangingPunct="1"/>
            <a:r>
              <a:rPr lang="en-US" sz="2000" dirty="0" smtClean="0">
                <a:solidFill>
                  <a:srgbClr val="000000"/>
                </a:solidFill>
              </a:rPr>
              <a:t>LEGATES, SOON, BRIGGS &amp; MONCKTON (2013)</a:t>
            </a:r>
          </a:p>
        </p:txBody>
      </p:sp>
      <p:sp>
        <p:nvSpPr>
          <p:cNvPr id="10" name="TextBox 9"/>
          <p:cNvSpPr txBox="1">
            <a:spLocks noChangeArrowheads="1"/>
          </p:cNvSpPr>
          <p:nvPr/>
        </p:nvSpPr>
        <p:spPr bwMode="auto">
          <a:xfrm>
            <a:off x="794928" y="1824100"/>
            <a:ext cx="6824802" cy="265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GB" sz="2400" dirty="0" smtClean="0">
                <a:solidFill>
                  <a:srgbClr val="000000"/>
                </a:solidFill>
                <a:latin typeface="Arial"/>
                <a:cs typeface="Arial"/>
              </a:rPr>
              <a:t>“…</a:t>
            </a:r>
            <a:r>
              <a:rPr lang="en-US" sz="2400" dirty="0" smtClean="0">
                <a:solidFill>
                  <a:srgbClr val="000000"/>
                </a:solidFill>
                <a:latin typeface="Arial"/>
                <a:cs typeface="Arial"/>
              </a:rPr>
              <a:t>the </a:t>
            </a:r>
            <a:r>
              <a:rPr lang="en-US" sz="2400" dirty="0">
                <a:solidFill>
                  <a:srgbClr val="000000"/>
                </a:solidFill>
                <a:latin typeface="Arial"/>
                <a:cs typeface="Arial"/>
              </a:rPr>
              <a:t>philosophy of science allows no role for </a:t>
            </a:r>
            <a:r>
              <a:rPr lang="en-US" sz="2400" dirty="0" smtClean="0">
                <a:solidFill>
                  <a:srgbClr val="000000"/>
                </a:solidFill>
                <a:latin typeface="Arial"/>
                <a:cs typeface="Arial"/>
              </a:rPr>
              <a:t>headcount statistics</a:t>
            </a:r>
            <a:r>
              <a:rPr lang="en-US" sz="2400" dirty="0">
                <a:solidFill>
                  <a:srgbClr val="000000"/>
                </a:solidFill>
                <a:latin typeface="Arial"/>
                <a:cs typeface="Arial"/>
              </a:rPr>
              <a:t>. Aristotle’s </a:t>
            </a:r>
            <a:r>
              <a:rPr lang="en-US" sz="2400" i="1" dirty="0">
                <a:solidFill>
                  <a:srgbClr val="000000"/>
                </a:solidFill>
                <a:latin typeface="Arial"/>
                <a:cs typeface="Arial"/>
              </a:rPr>
              <a:t>Sophistical </a:t>
            </a:r>
            <a:r>
              <a:rPr lang="en-US" sz="2400" i="1" dirty="0" smtClean="0">
                <a:solidFill>
                  <a:srgbClr val="000000"/>
                </a:solidFill>
                <a:latin typeface="Arial"/>
                <a:cs typeface="Arial"/>
              </a:rPr>
              <a:t>Refutations</a:t>
            </a:r>
            <a:r>
              <a:rPr lang="en-US" sz="2400" dirty="0">
                <a:solidFill>
                  <a:srgbClr val="000000"/>
                </a:solidFill>
                <a:latin typeface="Arial"/>
                <a:cs typeface="Arial"/>
              </a:rPr>
              <a:t> </a:t>
            </a:r>
            <a:r>
              <a:rPr lang="en-US" sz="2400" dirty="0" smtClean="0">
                <a:solidFill>
                  <a:srgbClr val="000000"/>
                </a:solidFill>
                <a:latin typeface="Arial"/>
                <a:cs typeface="Arial"/>
              </a:rPr>
              <a:t>codified </a:t>
            </a:r>
            <a:r>
              <a:rPr lang="en-US" sz="2400" dirty="0">
                <a:solidFill>
                  <a:srgbClr val="000000"/>
                </a:solidFill>
                <a:latin typeface="Arial"/>
                <a:cs typeface="Arial"/>
              </a:rPr>
              <a:t>the </a:t>
            </a:r>
            <a:r>
              <a:rPr lang="en-US" sz="2400" dirty="0" smtClean="0">
                <a:solidFill>
                  <a:srgbClr val="000000"/>
                </a:solidFill>
                <a:latin typeface="Arial"/>
                <a:cs typeface="Arial"/>
              </a:rPr>
              <a:t>argument from </a:t>
            </a:r>
            <a:r>
              <a:rPr lang="en-US" sz="2400" dirty="0">
                <a:solidFill>
                  <a:srgbClr val="000000"/>
                </a:solidFill>
                <a:latin typeface="Arial"/>
                <a:cs typeface="Arial"/>
              </a:rPr>
              <a:t>consensus, later labeled by the medieval schoolmen as the </a:t>
            </a:r>
            <a:r>
              <a:rPr lang="en-US" sz="2400" i="1" dirty="0">
                <a:solidFill>
                  <a:srgbClr val="000000"/>
                </a:solidFill>
                <a:latin typeface="Arial"/>
                <a:cs typeface="Arial"/>
              </a:rPr>
              <a:t>argumentum ad </a:t>
            </a:r>
            <a:r>
              <a:rPr lang="en-US" sz="2400" i="1" dirty="0" err="1" smtClean="0">
                <a:solidFill>
                  <a:srgbClr val="000000"/>
                </a:solidFill>
                <a:latin typeface="Arial"/>
                <a:cs typeface="Arial"/>
              </a:rPr>
              <a:t>populum</a:t>
            </a:r>
            <a:r>
              <a:rPr lang="en-US" sz="2400" dirty="0">
                <a:solidFill>
                  <a:srgbClr val="000000"/>
                </a:solidFill>
                <a:latin typeface="Arial"/>
                <a:cs typeface="Arial"/>
              </a:rPr>
              <a:t> </a:t>
            </a:r>
            <a:r>
              <a:rPr lang="en-US" sz="2400" dirty="0" smtClean="0">
                <a:solidFill>
                  <a:srgbClr val="000000"/>
                </a:solidFill>
                <a:latin typeface="Arial"/>
                <a:cs typeface="Arial"/>
              </a:rPr>
              <a:t>or </a:t>
            </a:r>
            <a:r>
              <a:rPr lang="en-US" sz="2400" dirty="0">
                <a:solidFill>
                  <a:srgbClr val="000000"/>
                </a:solidFill>
                <a:latin typeface="Arial"/>
                <a:cs typeface="Arial"/>
              </a:rPr>
              <a:t>head-count fallacy, as one of the dozen commonest logical fallacies in human </a:t>
            </a:r>
            <a:r>
              <a:rPr lang="en-US" sz="2400" dirty="0" smtClean="0">
                <a:solidFill>
                  <a:srgbClr val="000000"/>
                </a:solidFill>
                <a:latin typeface="Arial"/>
                <a:cs typeface="Arial"/>
              </a:rPr>
              <a:t>discourse</a:t>
            </a:r>
            <a:r>
              <a:rPr lang="en-GB" sz="2400" dirty="0" smtClean="0">
                <a:solidFill>
                  <a:srgbClr val="000000"/>
                </a:solidFill>
                <a:latin typeface="Arial"/>
                <a:cs typeface="Arial"/>
              </a:rPr>
              <a:t>.”</a:t>
            </a:r>
            <a:endParaRPr lang="en-AU" altLang="ja-JP" sz="2400" dirty="0">
              <a:solidFill>
                <a:srgbClr val="000000"/>
              </a:solidFill>
              <a:latin typeface="Arial"/>
              <a:cs typeface="Arial"/>
            </a:endParaRPr>
          </a:p>
        </p:txBody>
      </p:sp>
    </p:spTree>
    <p:extLst>
      <p:ext uri="{BB962C8B-B14F-4D97-AF65-F5344CB8AC3E}">
        <p14:creationId xmlns:p14="http://schemas.microsoft.com/office/powerpoint/2010/main" val="14231609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8970" y="2983329"/>
            <a:ext cx="8358571" cy="3602314"/>
          </a:xfrm>
          <a:prstGeom prst="rect">
            <a:avLst/>
          </a:prstGeom>
        </p:spPr>
      </p:pic>
      <p:pic>
        <p:nvPicPr>
          <p:cNvPr id="4" name="Picture 3" descr="SecondaryImage_log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8" name="Picture 7"/>
          <p:cNvPicPr>
            <a:picLocks noChangeAspect="1"/>
          </p:cNvPicPr>
          <p:nvPr/>
        </p:nvPicPr>
        <p:blipFill>
          <a:blip r:embed="rId5"/>
          <a:stretch>
            <a:fillRect/>
          </a:stretch>
        </p:blipFill>
        <p:spPr>
          <a:xfrm>
            <a:off x="398970" y="1386501"/>
            <a:ext cx="8287462" cy="1454290"/>
          </a:xfrm>
          <a:prstGeom prst="rect">
            <a:avLst/>
          </a:prstGeom>
        </p:spPr>
      </p:pic>
    </p:spTree>
    <p:extLst>
      <p:ext uri="{BB962C8B-B14F-4D97-AF65-F5344CB8AC3E}">
        <p14:creationId xmlns:p14="http://schemas.microsoft.com/office/powerpoint/2010/main" val="34230291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1297791"/>
          </a:xfrm>
          <a:prstGeom prst="rect">
            <a:avLst/>
          </a:prstGeom>
        </p:spPr>
        <p:txBody>
          <a:bodyPr wrap="square" rtlCol="0">
            <a:spAutoFit/>
          </a:bodyPr>
          <a:lstStyle/>
          <a:p>
            <a:r>
              <a:rPr lang="en-US" sz="2800" b="1" dirty="0" smtClean="0">
                <a:solidFill>
                  <a:srgbClr val="F08B1D"/>
                </a:solidFill>
                <a:latin typeface="Arial"/>
                <a:cs typeface="Arial"/>
              </a:rPr>
              <a:t>3. Impossible Expectations</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Raising the standards of scientific proof to an impossible level</a:t>
            </a:r>
          </a:p>
        </p:txBody>
      </p:sp>
      <p:sp>
        <p:nvSpPr>
          <p:cNvPr id="8" name="TextBox 7"/>
          <p:cNvSpPr txBox="1"/>
          <p:nvPr/>
        </p:nvSpPr>
        <p:spPr>
          <a:xfrm>
            <a:off x="374028" y="3235792"/>
            <a:ext cx="7751940" cy="425758"/>
          </a:xfrm>
          <a:prstGeom prst="rect">
            <a:avLst/>
          </a:prstGeom>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Tactic perfected by tobacco industry</a:t>
            </a:r>
          </a:p>
        </p:txBody>
      </p:sp>
    </p:spTree>
    <p:extLst>
      <p:ext uri="{BB962C8B-B14F-4D97-AF65-F5344CB8AC3E}">
        <p14:creationId xmlns:p14="http://schemas.microsoft.com/office/powerpoint/2010/main" val="3273899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monckto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661172" y="340445"/>
            <a:ext cx="5113363" cy="4151344"/>
          </a:xfrm>
          <a:prstGeom prst="rect">
            <a:avLst/>
          </a:prstGeom>
          <a:solidFill>
            <a:schemeClr val="tx1"/>
          </a:solidFill>
          <a:ln w="9525">
            <a:solidFill>
              <a:schemeClr val="bg1"/>
            </a:solidFill>
            <a:miter lim="800000"/>
            <a:headEnd/>
            <a:tailEnd/>
          </a:ln>
          <a:effectLst>
            <a:outerShdw blurRad="387350" dist="25400" dir="2700000" sx="102000" sy="102000" algn="tl" rotWithShape="0">
              <a:prstClr val="black">
                <a:alpha val="40000"/>
              </a:prstClr>
            </a:outerShdw>
          </a:effectLst>
        </p:spPr>
        <p:txBody>
          <a:bodyPr lIns="64291" tIns="32146" rIns="64291" bIns="32146"/>
          <a:lstStyle/>
          <a:p>
            <a:pPr>
              <a:defRPr/>
            </a:pPr>
            <a:endParaRPr lang="en-US"/>
          </a:p>
        </p:txBody>
      </p:sp>
      <p:sp>
        <p:nvSpPr>
          <p:cNvPr id="10" name="TextBox 9"/>
          <p:cNvSpPr txBox="1">
            <a:spLocks noChangeArrowheads="1"/>
          </p:cNvSpPr>
          <p:nvPr/>
        </p:nvSpPr>
        <p:spPr bwMode="auto">
          <a:xfrm>
            <a:off x="3964782" y="3836413"/>
            <a:ext cx="3949154"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l" eaLnBrk="1" hangingPunct="1"/>
            <a:r>
              <a:rPr lang="en-US" sz="2000" dirty="0">
                <a:solidFill>
                  <a:schemeClr val="bg1"/>
                </a:solidFill>
              </a:rPr>
              <a:t>CHRISTOPHER </a:t>
            </a:r>
            <a:r>
              <a:rPr lang="en-US" sz="2000" dirty="0" smtClean="0">
                <a:solidFill>
                  <a:schemeClr val="bg1"/>
                </a:solidFill>
              </a:rPr>
              <a:t>MONCKTON</a:t>
            </a:r>
          </a:p>
        </p:txBody>
      </p:sp>
      <p:sp>
        <p:nvSpPr>
          <p:cNvPr id="6" name="TextBox 5"/>
          <p:cNvSpPr txBox="1">
            <a:spLocks noChangeArrowheads="1"/>
          </p:cNvSpPr>
          <p:nvPr/>
        </p:nvSpPr>
        <p:spPr bwMode="auto">
          <a:xfrm>
            <a:off x="3964781" y="603949"/>
            <a:ext cx="4506144" cy="314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l"/>
            <a:r>
              <a:rPr lang="en-GB" sz="2500" dirty="0" smtClean="0">
                <a:solidFill>
                  <a:schemeClr val="bg1"/>
                </a:solidFill>
                <a:latin typeface="Arial" charset="0"/>
                <a:cs typeface="Arial" charset="0"/>
              </a:rPr>
              <a:t>“The </a:t>
            </a:r>
            <a:r>
              <a:rPr lang="en-GB" sz="2500" dirty="0">
                <a:solidFill>
                  <a:schemeClr val="bg1"/>
                </a:solidFill>
                <a:latin typeface="Arial" charset="0"/>
                <a:cs typeface="Arial" charset="0"/>
              </a:rPr>
              <a:t>latest paper apparently showing 97% endorsement of a consensus that more than half of recent global warming was anthropogenic really shows only 0.3% endorsement of that now-dwindling consensus.</a:t>
            </a:r>
            <a:r>
              <a:rPr lang="en-GB" sz="2500" dirty="0" smtClean="0">
                <a:solidFill>
                  <a:schemeClr val="bg1"/>
                </a:solidFill>
                <a:latin typeface="Arial" charset="0"/>
                <a:cs typeface="Arial" charset="0"/>
              </a:rPr>
              <a:t>”</a:t>
            </a:r>
            <a:endParaRPr lang="en-AU" altLang="ja-JP" sz="2500" dirty="0">
              <a:solidFill>
                <a:schemeClr val="bg1"/>
              </a:solidFill>
              <a:latin typeface="Arial" charset="0"/>
              <a:cs typeface="Arial" charset="0"/>
            </a:endParaRPr>
          </a:p>
        </p:txBody>
      </p:sp>
    </p:spTree>
    <p:extLst>
      <p:ext uri="{BB962C8B-B14F-4D97-AF65-F5344CB8AC3E}">
        <p14:creationId xmlns:p14="http://schemas.microsoft.com/office/powerpoint/2010/main" val="114006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4165243"/>
          </a:xfrm>
          <a:prstGeom prst="rect">
            <a:avLst/>
          </a:prstGeom>
        </p:spPr>
        <p:txBody>
          <a:bodyPr wrap="square" rtlCol="0">
            <a:spAutoFit/>
          </a:bodyPr>
          <a:lstStyle/>
          <a:p>
            <a:r>
              <a:rPr lang="en-US" sz="2800" b="1" dirty="0" smtClean="0">
                <a:solidFill>
                  <a:srgbClr val="F08B1D"/>
                </a:solidFill>
                <a:latin typeface="Arial"/>
                <a:cs typeface="Arial"/>
              </a:rPr>
              <a:t>Papers Endorsing the Consensus Without Quantification</a:t>
            </a:r>
            <a:endParaRPr lang="en-US" sz="2000" dirty="0" smtClean="0">
              <a:solidFill>
                <a:srgbClr val="717074"/>
              </a:solidFill>
              <a:latin typeface="Arial"/>
              <a:cs typeface="Arial"/>
            </a:endParaRPr>
          </a:p>
          <a:p>
            <a:pPr marL="285750" indent="-285750">
              <a:lnSpc>
                <a:spcPct val="110000"/>
              </a:lnSpc>
              <a:spcAft>
                <a:spcPts val="800"/>
              </a:spcAft>
              <a:buBlip>
                <a:blip r:embed="rId5"/>
              </a:buBlip>
            </a:pPr>
            <a:endParaRPr lang="en-US" sz="2000" dirty="0" smtClean="0">
              <a:solidFill>
                <a:srgbClr val="000000"/>
              </a:solidFill>
              <a:latin typeface="Arial"/>
              <a:cs typeface="Arial"/>
            </a:endParaRPr>
          </a:p>
          <a:p>
            <a:pPr lvl="0"/>
            <a:r>
              <a:rPr lang="en-AU" sz="2000" dirty="0"/>
              <a:t>“Global warming caused by green house gases emitted into the air is a result of the human activities.</a:t>
            </a:r>
            <a:r>
              <a:rPr lang="en-AU" sz="2000" dirty="0" smtClean="0"/>
              <a:t>”</a:t>
            </a:r>
          </a:p>
          <a:p>
            <a:pPr lvl="0"/>
            <a:endParaRPr lang="en-AU" sz="2000" dirty="0"/>
          </a:p>
          <a:p>
            <a:pPr lvl="0"/>
            <a:r>
              <a:rPr lang="en-AU" sz="2000" dirty="0"/>
              <a:t> “… emission reduction efforts alone are unlikely to stabilize greenhouse gas concentrations at levels low enough to prevent dangerous anthropogenic interference with the climate system.</a:t>
            </a:r>
            <a:r>
              <a:rPr lang="en-AU" sz="2000" dirty="0" smtClean="0"/>
              <a:t>”</a:t>
            </a:r>
          </a:p>
          <a:p>
            <a:pPr lvl="0"/>
            <a:endParaRPr lang="en-AU" sz="2000" dirty="0"/>
          </a:p>
          <a:p>
            <a:pPr lvl="0"/>
            <a:r>
              <a:rPr lang="en-AU" sz="2000" dirty="0"/>
              <a:t>“Accumulating evidence points to an anthropogenic 'fingerprint' on the global climate change that has occurred in the last century.</a:t>
            </a:r>
            <a:r>
              <a:rPr lang="en-AU" sz="2000" dirty="0" smtClean="0"/>
              <a:t>”</a:t>
            </a:r>
          </a:p>
        </p:txBody>
      </p:sp>
    </p:spTree>
    <p:extLst>
      <p:ext uri="{BB962C8B-B14F-4D97-AF65-F5344CB8AC3E}">
        <p14:creationId xmlns:p14="http://schemas.microsoft.com/office/powerpoint/2010/main" val="307100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523220"/>
          </a:xfrm>
          <a:prstGeom prst="rect">
            <a:avLst/>
          </a:prstGeom>
        </p:spPr>
        <p:txBody>
          <a:bodyPr wrap="square" rtlCol="0">
            <a:spAutoFit/>
          </a:bodyPr>
          <a:lstStyle/>
          <a:p>
            <a:r>
              <a:rPr lang="en-US" sz="2800" b="1" dirty="0" smtClean="0">
                <a:solidFill>
                  <a:srgbClr val="F08B1D"/>
                </a:solidFill>
                <a:latin typeface="Arial"/>
                <a:cs typeface="Arial"/>
              </a:rPr>
              <a:t>4. Cherry Picking</a:t>
            </a:r>
            <a:endParaRPr lang="en-AU" sz="2000" dirty="0" smtClean="0"/>
          </a:p>
        </p:txBody>
      </p:sp>
      <p:pic>
        <p:nvPicPr>
          <p:cNvPr id="8" name="Picture 4" descr="Cherry_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108" y="2288485"/>
            <a:ext cx="3705692" cy="456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90817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3_c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69203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descr="conspiracy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223268"/>
            <a:ext cx="9144000" cy="523220"/>
          </a:xfrm>
          <a:prstGeom prst="rect">
            <a:avLst/>
          </a:prstGeom>
        </p:spPr>
        <p:txBody>
          <a:bodyPr wrap="square" rtlCol="0">
            <a:spAutoFit/>
          </a:bodyPr>
          <a:lstStyle/>
          <a:p>
            <a:pPr algn="ctr"/>
            <a:r>
              <a:rPr lang="en-US" sz="2800" b="1" dirty="0" smtClean="0">
                <a:solidFill>
                  <a:srgbClr val="F08B1D"/>
                </a:solidFill>
                <a:latin typeface="Arial"/>
                <a:cs typeface="Arial"/>
              </a:rPr>
              <a:t>How to Explain a Consensus?</a:t>
            </a:r>
            <a:endParaRPr lang="en-AU" sz="2000" dirty="0" smtClean="0"/>
          </a:p>
        </p:txBody>
      </p:sp>
    </p:spTree>
    <p:extLst>
      <p:ext uri="{BB962C8B-B14F-4D97-AF65-F5344CB8AC3E}">
        <p14:creationId xmlns:p14="http://schemas.microsoft.com/office/powerpoint/2010/main" val="417793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conspiracy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56" y="0"/>
            <a:ext cx="9168557" cy="687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93688"/>
            <a:ext cx="9144000" cy="523220"/>
          </a:xfrm>
          <a:prstGeom prst="rect">
            <a:avLst/>
          </a:prstGeom>
        </p:spPr>
        <p:txBody>
          <a:bodyPr wrap="square" rtlCol="0">
            <a:spAutoFit/>
          </a:bodyPr>
          <a:lstStyle/>
          <a:p>
            <a:pPr algn="ctr"/>
            <a:r>
              <a:rPr lang="en-US" sz="2800" b="1" dirty="0" smtClean="0">
                <a:solidFill>
                  <a:srgbClr val="F08B1D"/>
                </a:solidFill>
                <a:latin typeface="Arial"/>
                <a:cs typeface="Arial"/>
              </a:rPr>
              <a:t>5. Conspiracy Theories</a:t>
            </a:r>
            <a:endParaRPr lang="en-AU" sz="2000" dirty="0" smtClean="0"/>
          </a:p>
        </p:txBody>
      </p:sp>
    </p:spTree>
    <p:extLst>
      <p:ext uri="{BB962C8B-B14F-4D97-AF65-F5344CB8AC3E}">
        <p14:creationId xmlns:p14="http://schemas.microsoft.com/office/powerpoint/2010/main" val="70272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monckto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661172" y="340445"/>
            <a:ext cx="5113363" cy="3643016"/>
          </a:xfrm>
          <a:prstGeom prst="rect">
            <a:avLst/>
          </a:prstGeom>
          <a:solidFill>
            <a:schemeClr val="tx1"/>
          </a:solidFill>
          <a:ln w="9525">
            <a:solidFill>
              <a:schemeClr val="bg1"/>
            </a:solidFill>
            <a:miter lim="800000"/>
            <a:headEnd/>
            <a:tailEnd/>
          </a:ln>
          <a:effectLst>
            <a:outerShdw blurRad="387350" dist="25400" dir="2700000" sx="102000" sy="102000" algn="tl" rotWithShape="0">
              <a:prstClr val="black">
                <a:alpha val="40000"/>
              </a:prstClr>
            </a:outerShdw>
          </a:effectLst>
        </p:spPr>
        <p:txBody>
          <a:bodyPr lIns="64291" tIns="32146" rIns="64291" bIns="32146"/>
          <a:lstStyle/>
          <a:p>
            <a:pPr>
              <a:defRPr/>
            </a:pPr>
            <a:endParaRPr lang="en-US"/>
          </a:p>
        </p:txBody>
      </p:sp>
      <p:sp>
        <p:nvSpPr>
          <p:cNvPr id="8" name="TextBox 7"/>
          <p:cNvSpPr txBox="1">
            <a:spLocks noChangeArrowheads="1"/>
          </p:cNvSpPr>
          <p:nvPr/>
        </p:nvSpPr>
        <p:spPr bwMode="auto">
          <a:xfrm>
            <a:off x="3964781" y="644054"/>
            <a:ext cx="4506144" cy="237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GB" sz="2500" b="1" dirty="0" smtClean="0">
                <a:solidFill>
                  <a:schemeClr val="bg1"/>
                </a:solidFill>
                <a:latin typeface="Arial" charset="0"/>
                <a:cs typeface="Arial" charset="0"/>
              </a:rPr>
              <a:t>“</a:t>
            </a:r>
            <a:r>
              <a:rPr lang="en-US" sz="2500" dirty="0" smtClean="0">
                <a:latin typeface="Arial"/>
                <a:cs typeface="Arial"/>
              </a:rPr>
              <a:t>A </a:t>
            </a:r>
            <a:r>
              <a:rPr lang="en-US" sz="2500" dirty="0">
                <a:latin typeface="Arial"/>
                <a:cs typeface="Arial"/>
              </a:rPr>
              <a:t>paper came out in a journal which I suspect was created just so that they could publish this paper </a:t>
            </a:r>
            <a:r>
              <a:rPr lang="en-US" sz="2500" dirty="0" smtClean="0">
                <a:latin typeface="Arial"/>
                <a:cs typeface="Arial"/>
              </a:rPr>
              <a:t>because </a:t>
            </a:r>
            <a:r>
              <a:rPr lang="en-US" sz="2500" dirty="0">
                <a:latin typeface="Arial"/>
                <a:cs typeface="Arial"/>
              </a:rPr>
              <a:t>no proper peer reviewed journal would have published it.</a:t>
            </a:r>
            <a:r>
              <a:rPr lang="en-GB" sz="2500" dirty="0" smtClean="0">
                <a:solidFill>
                  <a:schemeClr val="bg1"/>
                </a:solidFill>
                <a:latin typeface="Arial" charset="0"/>
                <a:cs typeface="Arial" charset="0"/>
              </a:rPr>
              <a:t>”</a:t>
            </a:r>
            <a:endParaRPr lang="en-AU" altLang="ja-JP" sz="2500" dirty="0">
              <a:solidFill>
                <a:schemeClr val="bg1"/>
              </a:solidFill>
              <a:latin typeface="Arial" charset="0"/>
              <a:cs typeface="Arial" charset="0"/>
            </a:endParaRPr>
          </a:p>
        </p:txBody>
      </p:sp>
      <p:sp>
        <p:nvSpPr>
          <p:cNvPr id="10" name="TextBox 9"/>
          <p:cNvSpPr txBox="1">
            <a:spLocks noChangeArrowheads="1"/>
          </p:cNvSpPr>
          <p:nvPr/>
        </p:nvSpPr>
        <p:spPr bwMode="auto">
          <a:xfrm>
            <a:off x="3964782" y="3214973"/>
            <a:ext cx="3949154"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l" eaLnBrk="1" hangingPunct="1"/>
            <a:r>
              <a:rPr lang="en-US" sz="2000" dirty="0">
                <a:solidFill>
                  <a:schemeClr val="bg1"/>
                </a:solidFill>
              </a:rPr>
              <a:t>CHRISTOPHER MONCKTON</a:t>
            </a:r>
          </a:p>
        </p:txBody>
      </p:sp>
    </p:spTree>
    <p:extLst>
      <p:ext uri="{BB962C8B-B14F-4D97-AF65-F5344CB8AC3E}">
        <p14:creationId xmlns:p14="http://schemas.microsoft.com/office/powerpoint/2010/main" val="194275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36809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4416593"/>
          </a:xfrm>
          <a:prstGeom prst="rect">
            <a:avLst/>
          </a:prstGeom>
          <a:noFill/>
        </p:spPr>
        <p:txBody>
          <a:bodyPr wrap="square" rtlCol="0">
            <a:spAutoFit/>
          </a:bodyPr>
          <a:lstStyle/>
          <a:p>
            <a:r>
              <a:rPr lang="en-US" sz="2800" b="1" dirty="0" smtClean="0">
                <a:solidFill>
                  <a:srgbClr val="F08B1D"/>
                </a:solidFill>
                <a:latin typeface="Arial"/>
                <a:cs typeface="Arial"/>
              </a:rPr>
              <a:t>Environmental Research Letters</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Published by the Institute of Physics who publishes over 70 peer-reviewed journals</a:t>
            </a:r>
          </a:p>
          <a:p>
            <a:pPr marL="285750" indent="-285750">
              <a:lnSpc>
                <a:spcPct val="110000"/>
              </a:lnSpc>
              <a:spcAft>
                <a:spcPts val="800"/>
              </a:spcAft>
              <a:buBlip>
                <a:blip r:embed="rId5"/>
              </a:buBlip>
            </a:pPr>
            <a:r>
              <a:rPr lang="en-US" sz="2000" dirty="0" smtClean="0">
                <a:solidFill>
                  <a:srgbClr val="000000"/>
                </a:solidFill>
                <a:latin typeface="Arial"/>
                <a:cs typeface="Arial"/>
              </a:rPr>
              <a:t>ERL has published 1029 scholarly articles since created in 2006</a:t>
            </a:r>
          </a:p>
          <a:p>
            <a:pPr marL="285750" indent="-285750">
              <a:lnSpc>
                <a:spcPct val="110000"/>
              </a:lnSpc>
              <a:spcAft>
                <a:spcPts val="800"/>
              </a:spcAft>
              <a:buBlip>
                <a:blip r:embed="rId5"/>
              </a:buBlip>
            </a:pPr>
            <a:r>
              <a:rPr lang="en-US" sz="2000" dirty="0" smtClean="0">
                <a:solidFill>
                  <a:srgbClr val="000000"/>
                </a:solidFill>
                <a:latin typeface="Arial"/>
                <a:cs typeface="Arial"/>
              </a:rPr>
              <a:t>Impact factor in 2012 was 3.58, in same bracket as long established journals such as Geophysical Research Letters and Climatic Change</a:t>
            </a:r>
          </a:p>
          <a:p>
            <a:pPr marL="285750" indent="-285750">
              <a:lnSpc>
                <a:spcPct val="110000"/>
              </a:lnSpc>
              <a:spcAft>
                <a:spcPts val="800"/>
              </a:spcAft>
              <a:buBlip>
                <a:blip r:embed="rId5"/>
              </a:buBlip>
            </a:pPr>
            <a:r>
              <a:rPr lang="en-US" sz="2000" dirty="0" smtClean="0">
                <a:solidFill>
                  <a:srgbClr val="000000"/>
                </a:solidFill>
                <a:latin typeface="Arial"/>
                <a:cs typeface="Arial"/>
              </a:rPr>
              <a:t>80,000 downloads of scholarly articles per month</a:t>
            </a:r>
          </a:p>
          <a:p>
            <a:pPr marL="285750" indent="-285750">
              <a:lnSpc>
                <a:spcPct val="110000"/>
              </a:lnSpc>
              <a:spcAft>
                <a:spcPts val="800"/>
              </a:spcAft>
              <a:buBlip>
                <a:blip r:embed="rId5"/>
              </a:buBlip>
            </a:pPr>
            <a:r>
              <a:rPr lang="en-US" sz="2000" dirty="0" smtClean="0">
                <a:solidFill>
                  <a:srgbClr val="000000"/>
                </a:solidFill>
                <a:latin typeface="Arial"/>
                <a:cs typeface="Arial"/>
              </a:rPr>
              <a:t>Innovations such as video abstracts (resulted in doubling of paper downloads)</a:t>
            </a:r>
            <a:endParaRPr lang="en-US" sz="2000" dirty="0">
              <a:solidFill>
                <a:srgbClr val="000000"/>
              </a:solidFill>
              <a:latin typeface="Arial"/>
              <a:cs typeface="Arial"/>
            </a:endParaRPr>
          </a:p>
        </p:txBody>
      </p:sp>
    </p:spTree>
    <p:extLst>
      <p:ext uri="{BB962C8B-B14F-4D97-AF65-F5344CB8AC3E}">
        <p14:creationId xmlns:p14="http://schemas.microsoft.com/office/powerpoint/2010/main" val="69102879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1636345"/>
          </a:xfrm>
          <a:prstGeom prst="rect">
            <a:avLst/>
          </a:prstGeom>
          <a:noFill/>
        </p:spPr>
        <p:txBody>
          <a:bodyPr wrap="square" rtlCol="0">
            <a:spAutoFit/>
          </a:bodyPr>
          <a:lstStyle/>
          <a:p>
            <a:r>
              <a:rPr lang="en-US" sz="2800" b="1" dirty="0" smtClean="0">
                <a:solidFill>
                  <a:srgbClr val="F08B1D"/>
                </a:solidFill>
                <a:latin typeface="Arial"/>
                <a:cs typeface="Arial"/>
              </a:rPr>
              <a:t>Conclusion</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a:solidFill>
                  <a:srgbClr val="000000"/>
                </a:solidFill>
                <a:latin typeface="Arial"/>
                <a:cs typeface="Arial"/>
              </a:rPr>
              <a:t>Opponents of climate action have campaigned for two decades to manufacture doubt about the scientific consensus</a:t>
            </a:r>
          </a:p>
        </p:txBody>
      </p:sp>
      <p:sp>
        <p:nvSpPr>
          <p:cNvPr id="8" name="TextBox 7"/>
          <p:cNvSpPr txBox="1"/>
          <p:nvPr/>
        </p:nvSpPr>
        <p:spPr>
          <a:xfrm>
            <a:off x="374028" y="3522953"/>
            <a:ext cx="7751940" cy="764312"/>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a:solidFill>
                  <a:srgbClr val="000000"/>
                </a:solidFill>
                <a:latin typeface="Arial"/>
                <a:cs typeface="Arial"/>
              </a:rPr>
              <a:t>Closing the “Consensus Gap” will remove a roadblock </a:t>
            </a:r>
            <a:r>
              <a:rPr lang="en-US" sz="2000" dirty="0" smtClean="0">
                <a:solidFill>
                  <a:srgbClr val="000000"/>
                </a:solidFill>
                <a:latin typeface="Arial"/>
                <a:cs typeface="Arial"/>
              </a:rPr>
              <a:t>that has prevented public support for policy to mitigate climate change</a:t>
            </a:r>
            <a:endParaRPr lang="en-US" sz="2000" dirty="0">
              <a:solidFill>
                <a:srgbClr val="000000"/>
              </a:solidFill>
              <a:latin typeface="Arial"/>
              <a:cs typeface="Arial"/>
            </a:endParaRPr>
          </a:p>
        </p:txBody>
      </p:sp>
    </p:spTree>
    <p:extLst>
      <p:ext uri="{BB962C8B-B14F-4D97-AF65-F5344CB8AC3E}">
        <p14:creationId xmlns:p14="http://schemas.microsoft.com/office/powerpoint/2010/main" val="1795779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house_effec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4997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8480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1865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house_effect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37401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12201</TotalTime>
  <Words>745</Words>
  <Application>Microsoft Macintosh PowerPoint</Application>
  <PresentationFormat>On-screen Show (4:3)</PresentationFormat>
  <Paragraphs>104</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John Cook</cp:lastModifiedBy>
  <cp:revision>343</cp:revision>
  <dcterms:created xsi:type="dcterms:W3CDTF">2011-09-23T03:50:30Z</dcterms:created>
  <dcterms:modified xsi:type="dcterms:W3CDTF">2013-09-25T02:07:06Z</dcterms:modified>
</cp:coreProperties>
</file>