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tif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3.jpg" ContentType="image/jpeg"/>
  <Override PartName="/ppt/media/image4.jpg" ContentType="image/jpeg"/>
  <Override PartName="/ppt/media/image5.jpg" ContentType="image/jpeg"/>
  <Override PartName="/ppt/media/image7.jpg" ContentType="image/jpeg"/>
  <Override PartName="/ppt/media/image8.jpg" ContentType="image/jpeg"/>
  <Override PartName="/ppt/media/image9.jpg" ContentType="image/jpeg"/>
  <Override PartName="/ppt/media/image10.jpg" ContentType="image/jpeg"/>
  <Override PartName="/ppt/media/image11.jpg" ContentType="image/jpeg"/>
  <Override PartName="/ppt/media/image12.jpg" ContentType="image/jpeg"/>
  <Override PartName="/ppt/media/image13.jpg" ContentType="image/jpeg"/>
  <Override PartName="/ppt/media/image14.jpg" ContentType="image/jpeg"/>
  <Override PartName="/ppt/media/image16.jpg" ContentType="image/jpeg"/>
  <Override PartName="/ppt/media/image21.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383" r:id="rId2"/>
    <p:sldId id="410" r:id="rId3"/>
    <p:sldId id="411" r:id="rId4"/>
    <p:sldId id="412" r:id="rId5"/>
    <p:sldId id="413" r:id="rId6"/>
    <p:sldId id="414" r:id="rId7"/>
    <p:sldId id="430" r:id="rId8"/>
    <p:sldId id="415" r:id="rId9"/>
    <p:sldId id="416" r:id="rId10"/>
    <p:sldId id="417" r:id="rId11"/>
    <p:sldId id="418" r:id="rId12"/>
    <p:sldId id="419" r:id="rId13"/>
    <p:sldId id="420" r:id="rId14"/>
    <p:sldId id="421" r:id="rId15"/>
    <p:sldId id="422" r:id="rId16"/>
    <p:sldId id="423" r:id="rId17"/>
    <p:sldId id="370" r:id="rId18"/>
    <p:sldId id="424" r:id="rId19"/>
    <p:sldId id="428" r:id="rId20"/>
    <p:sldId id="432" r:id="rId21"/>
    <p:sldId id="431" r:id="rId22"/>
    <p:sldId id="377" r:id="rId23"/>
    <p:sldId id="371" r:id="rId24"/>
    <p:sldId id="426" r:id="rId25"/>
    <p:sldId id="427" r:id="rId26"/>
    <p:sldId id="429" r:id="rId27"/>
    <p:sldId id="405"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7173"/>
    <a:srgbClr val="717074"/>
    <a:srgbClr val="F08B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79" autoAdjust="0"/>
    <p:restoredTop sz="97279" autoAdjust="0"/>
  </p:normalViewPr>
  <p:slideViewPr>
    <p:cSldViewPr snapToGrid="0" snapToObjects="1">
      <p:cViewPr varScale="1">
        <p:scale>
          <a:sx n="88" d="100"/>
          <a:sy n="88" d="100"/>
        </p:scale>
        <p:origin x="-140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AA1D3A-E01D-2B44-A17F-B619067782F1}" type="datetimeFigureOut">
              <a:rPr lang="en-US" smtClean="0"/>
              <a:t>16/10/13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C2AE76-73FB-D440-8F71-CFC53CDBACB2}" type="slidenum">
              <a:rPr lang="en-US" smtClean="0"/>
              <a:t>‹#›</a:t>
            </a:fld>
            <a:endParaRPr lang="en-US"/>
          </a:p>
        </p:txBody>
      </p:sp>
    </p:spTree>
    <p:extLst>
      <p:ext uri="{BB962C8B-B14F-4D97-AF65-F5344CB8AC3E}">
        <p14:creationId xmlns:p14="http://schemas.microsoft.com/office/powerpoint/2010/main" val="24052581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5F3BFB81-1F33-6242-9062-C9C6911F87C3}" type="datetimeFigureOut">
              <a:rPr lang="en-US" smtClean="0"/>
              <a:t>16/10/13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70DE5-3247-4C48-B1F5-4F0329C503E0}" type="slidenum">
              <a:rPr lang="en-US" smtClean="0"/>
              <a:t>‹#›</a:t>
            </a:fld>
            <a:endParaRPr lang="en-US"/>
          </a:p>
        </p:txBody>
      </p:sp>
    </p:spTree>
    <p:extLst>
      <p:ext uri="{BB962C8B-B14F-4D97-AF65-F5344CB8AC3E}">
        <p14:creationId xmlns:p14="http://schemas.microsoft.com/office/powerpoint/2010/main" val="2720540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5F3BFB81-1F33-6242-9062-C9C6911F87C3}" type="datetimeFigureOut">
              <a:rPr lang="en-US" smtClean="0"/>
              <a:t>16/10/13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70DE5-3247-4C48-B1F5-4F0329C503E0}" type="slidenum">
              <a:rPr lang="en-US" smtClean="0"/>
              <a:t>‹#›</a:t>
            </a:fld>
            <a:endParaRPr lang="en-US"/>
          </a:p>
        </p:txBody>
      </p:sp>
    </p:spTree>
    <p:extLst>
      <p:ext uri="{BB962C8B-B14F-4D97-AF65-F5344CB8AC3E}">
        <p14:creationId xmlns:p14="http://schemas.microsoft.com/office/powerpoint/2010/main" val="3422741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5F3BFB81-1F33-6242-9062-C9C6911F87C3}" type="datetimeFigureOut">
              <a:rPr lang="en-US" smtClean="0"/>
              <a:t>16/10/13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70DE5-3247-4C48-B1F5-4F0329C503E0}" type="slidenum">
              <a:rPr lang="en-US" smtClean="0"/>
              <a:t>‹#›</a:t>
            </a:fld>
            <a:endParaRPr lang="en-US"/>
          </a:p>
        </p:txBody>
      </p:sp>
    </p:spTree>
    <p:extLst>
      <p:ext uri="{BB962C8B-B14F-4D97-AF65-F5344CB8AC3E}">
        <p14:creationId xmlns:p14="http://schemas.microsoft.com/office/powerpoint/2010/main" val="3270186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5F3BFB81-1F33-6242-9062-C9C6911F87C3}" type="datetimeFigureOut">
              <a:rPr lang="en-US" smtClean="0"/>
              <a:t>16/10/13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70DE5-3247-4C48-B1F5-4F0329C503E0}" type="slidenum">
              <a:rPr lang="en-US" smtClean="0"/>
              <a:t>‹#›</a:t>
            </a:fld>
            <a:endParaRPr lang="en-US"/>
          </a:p>
        </p:txBody>
      </p:sp>
    </p:spTree>
    <p:extLst>
      <p:ext uri="{BB962C8B-B14F-4D97-AF65-F5344CB8AC3E}">
        <p14:creationId xmlns:p14="http://schemas.microsoft.com/office/powerpoint/2010/main" val="2815974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5F3BFB81-1F33-6242-9062-C9C6911F87C3}" type="datetimeFigureOut">
              <a:rPr lang="en-US" smtClean="0"/>
              <a:t>16/10/13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70DE5-3247-4C48-B1F5-4F0329C503E0}" type="slidenum">
              <a:rPr lang="en-US" smtClean="0"/>
              <a:t>‹#›</a:t>
            </a:fld>
            <a:endParaRPr lang="en-US"/>
          </a:p>
        </p:txBody>
      </p:sp>
    </p:spTree>
    <p:extLst>
      <p:ext uri="{BB962C8B-B14F-4D97-AF65-F5344CB8AC3E}">
        <p14:creationId xmlns:p14="http://schemas.microsoft.com/office/powerpoint/2010/main" val="383405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5F3BFB81-1F33-6242-9062-C9C6911F87C3}" type="datetimeFigureOut">
              <a:rPr lang="en-US" smtClean="0"/>
              <a:t>16/10/13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70DE5-3247-4C48-B1F5-4F0329C503E0}" type="slidenum">
              <a:rPr lang="en-US" smtClean="0"/>
              <a:t>‹#›</a:t>
            </a:fld>
            <a:endParaRPr lang="en-US"/>
          </a:p>
        </p:txBody>
      </p:sp>
    </p:spTree>
    <p:extLst>
      <p:ext uri="{BB962C8B-B14F-4D97-AF65-F5344CB8AC3E}">
        <p14:creationId xmlns:p14="http://schemas.microsoft.com/office/powerpoint/2010/main" val="1655608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5F3BFB81-1F33-6242-9062-C9C6911F87C3}" type="datetimeFigureOut">
              <a:rPr lang="en-US" smtClean="0"/>
              <a:t>16/10/13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170DE5-3247-4C48-B1F5-4F0329C503E0}" type="slidenum">
              <a:rPr lang="en-US" smtClean="0"/>
              <a:t>‹#›</a:t>
            </a:fld>
            <a:endParaRPr lang="en-US"/>
          </a:p>
        </p:txBody>
      </p:sp>
    </p:spTree>
    <p:extLst>
      <p:ext uri="{BB962C8B-B14F-4D97-AF65-F5344CB8AC3E}">
        <p14:creationId xmlns:p14="http://schemas.microsoft.com/office/powerpoint/2010/main" val="2371560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5F3BFB81-1F33-6242-9062-C9C6911F87C3}" type="datetimeFigureOut">
              <a:rPr lang="en-US" smtClean="0"/>
              <a:t>16/10/13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170DE5-3247-4C48-B1F5-4F0329C503E0}" type="slidenum">
              <a:rPr lang="en-US" smtClean="0"/>
              <a:t>‹#›</a:t>
            </a:fld>
            <a:endParaRPr lang="en-US"/>
          </a:p>
        </p:txBody>
      </p:sp>
    </p:spTree>
    <p:extLst>
      <p:ext uri="{BB962C8B-B14F-4D97-AF65-F5344CB8AC3E}">
        <p14:creationId xmlns:p14="http://schemas.microsoft.com/office/powerpoint/2010/main" val="267650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3BFB81-1F33-6242-9062-C9C6911F87C3}" type="datetimeFigureOut">
              <a:rPr lang="en-US" smtClean="0"/>
              <a:t>16/10/13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170DE5-3247-4C48-B1F5-4F0329C503E0}" type="slidenum">
              <a:rPr lang="en-US" smtClean="0"/>
              <a:t>‹#›</a:t>
            </a:fld>
            <a:endParaRPr lang="en-US"/>
          </a:p>
        </p:txBody>
      </p:sp>
    </p:spTree>
    <p:extLst>
      <p:ext uri="{BB962C8B-B14F-4D97-AF65-F5344CB8AC3E}">
        <p14:creationId xmlns:p14="http://schemas.microsoft.com/office/powerpoint/2010/main" val="3626399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5F3BFB81-1F33-6242-9062-C9C6911F87C3}" type="datetimeFigureOut">
              <a:rPr lang="en-US" smtClean="0"/>
              <a:t>16/10/13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70DE5-3247-4C48-B1F5-4F0329C503E0}" type="slidenum">
              <a:rPr lang="en-US" smtClean="0"/>
              <a:t>‹#›</a:t>
            </a:fld>
            <a:endParaRPr lang="en-US"/>
          </a:p>
        </p:txBody>
      </p:sp>
    </p:spTree>
    <p:extLst>
      <p:ext uri="{BB962C8B-B14F-4D97-AF65-F5344CB8AC3E}">
        <p14:creationId xmlns:p14="http://schemas.microsoft.com/office/powerpoint/2010/main" val="86841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5F3BFB81-1F33-6242-9062-C9C6911F87C3}" type="datetimeFigureOut">
              <a:rPr lang="en-US" smtClean="0"/>
              <a:t>16/10/13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70DE5-3247-4C48-B1F5-4F0329C503E0}" type="slidenum">
              <a:rPr lang="en-US" smtClean="0"/>
              <a:t>‹#›</a:t>
            </a:fld>
            <a:endParaRPr lang="en-US"/>
          </a:p>
        </p:txBody>
      </p:sp>
    </p:spTree>
    <p:extLst>
      <p:ext uri="{BB962C8B-B14F-4D97-AF65-F5344CB8AC3E}">
        <p14:creationId xmlns:p14="http://schemas.microsoft.com/office/powerpoint/2010/main" val="374222975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3BFB81-1F33-6242-9062-C9C6911F87C3}" type="datetimeFigureOut">
              <a:rPr lang="en-US" smtClean="0"/>
              <a:t>16/10/13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170DE5-3247-4C48-B1F5-4F0329C503E0}" type="slidenum">
              <a:rPr lang="en-US" smtClean="0"/>
              <a:t>‹#›</a:t>
            </a:fld>
            <a:endParaRPr lang="en-US"/>
          </a:p>
        </p:txBody>
      </p:sp>
    </p:spTree>
    <p:extLst>
      <p:ext uri="{BB962C8B-B14F-4D97-AF65-F5344CB8AC3E}">
        <p14:creationId xmlns:p14="http://schemas.microsoft.com/office/powerpoint/2010/main" val="909915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469925" y="5740286"/>
            <a:ext cx="8210848" cy="0"/>
          </a:xfrm>
          <a:prstGeom prst="line">
            <a:avLst/>
          </a:prstGeom>
          <a:ln w="12700">
            <a:solidFill>
              <a:srgbClr val="F08B1D"/>
            </a:solidFill>
          </a:ln>
          <a:effectLst/>
        </p:spPr>
        <p:style>
          <a:lnRef idx="2">
            <a:schemeClr val="accent6"/>
          </a:lnRef>
          <a:fillRef idx="0">
            <a:schemeClr val="accent6"/>
          </a:fillRef>
          <a:effectRef idx="1">
            <a:schemeClr val="accent6"/>
          </a:effectRef>
          <a:fontRef idx="minor">
            <a:schemeClr val="tx1"/>
          </a:fontRef>
        </p:style>
      </p:cxnSp>
      <p:pic>
        <p:nvPicPr>
          <p:cNvPr id="15364" name="Picture 10"/>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
            <a:ext cx="9144000" cy="2932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11"/>
          <p:cNvSpPr txBox="1">
            <a:spLocks noChangeArrowheads="1"/>
          </p:cNvSpPr>
          <p:nvPr/>
        </p:nvSpPr>
        <p:spPr bwMode="auto">
          <a:xfrm>
            <a:off x="430857" y="3581408"/>
            <a:ext cx="8005465" cy="83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4200">
                <a:solidFill>
                  <a:srgbClr val="FFFFFF"/>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FFFFFF"/>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FFFFFF"/>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FFFFFF"/>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FFFFFF"/>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9pPr>
          </a:lstStyle>
          <a:p>
            <a:r>
              <a:rPr lang="en-US" sz="2400" dirty="0">
                <a:solidFill>
                  <a:schemeClr val="accent6"/>
                </a:solidFill>
              </a:rPr>
              <a:t>The Importance of Consensus Information in Reducing the Biasing Influence of Worldview on Climate Change Attitudes</a:t>
            </a:r>
            <a:endParaRPr lang="en-US" sz="2400" dirty="0">
              <a:solidFill>
                <a:schemeClr val="accent6"/>
              </a:solidFill>
              <a:latin typeface="Arial"/>
              <a:cs typeface="Arial"/>
            </a:endParaRPr>
          </a:p>
        </p:txBody>
      </p:sp>
      <p:sp>
        <p:nvSpPr>
          <p:cNvPr id="15366" name="TextBox 12"/>
          <p:cNvSpPr txBox="1">
            <a:spLocks noChangeArrowheads="1"/>
          </p:cNvSpPr>
          <p:nvPr/>
        </p:nvSpPr>
        <p:spPr bwMode="auto">
          <a:xfrm>
            <a:off x="436439" y="4441404"/>
            <a:ext cx="6600148"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sz="4200">
                <a:solidFill>
                  <a:srgbClr val="FFFFFF"/>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FFFFFF"/>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FFFFFF"/>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FFFFFF"/>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FFFFFF"/>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9pPr>
          </a:lstStyle>
          <a:p>
            <a:pPr algn="l" eaLnBrk="1" hangingPunct="1"/>
            <a:r>
              <a:rPr lang="en-US" sz="2000" dirty="0">
                <a:solidFill>
                  <a:srgbClr val="717074"/>
                </a:solidFill>
                <a:latin typeface="Arial" charset="0"/>
                <a:cs typeface="Arial" charset="0"/>
              </a:rPr>
              <a:t>John </a:t>
            </a:r>
            <a:r>
              <a:rPr lang="en-US" sz="2000" dirty="0" smtClean="0">
                <a:solidFill>
                  <a:srgbClr val="717074"/>
                </a:solidFill>
                <a:latin typeface="Arial" charset="0"/>
                <a:cs typeface="Arial" charset="0"/>
              </a:rPr>
              <a:t>Cook</a:t>
            </a:r>
            <a:endParaRPr lang="en-US" sz="2000" baseline="30000" dirty="0">
              <a:solidFill>
                <a:srgbClr val="717074"/>
              </a:solidFill>
              <a:latin typeface="Arial" charset="0"/>
              <a:cs typeface="Arial" charset="0"/>
            </a:endParaRPr>
          </a:p>
        </p:txBody>
      </p:sp>
      <p:sp>
        <p:nvSpPr>
          <p:cNvPr id="15367" name="Rectangle 13"/>
          <p:cNvSpPr>
            <a:spLocks noChangeArrowheads="1"/>
          </p:cNvSpPr>
          <p:nvPr/>
        </p:nvSpPr>
        <p:spPr bwMode="auto">
          <a:xfrm>
            <a:off x="443136" y="5279291"/>
            <a:ext cx="4941597" cy="359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p>
            <a:pPr algn="l"/>
            <a:r>
              <a:rPr lang="en-US" sz="2600" baseline="30000" dirty="0" smtClean="0">
                <a:solidFill>
                  <a:srgbClr val="717074"/>
                </a:solidFill>
                <a:latin typeface="Arial" charset="0"/>
                <a:cs typeface="Arial" charset="0"/>
              </a:rPr>
              <a:t>12 October 2013, Psychology for a Safe Climate</a:t>
            </a:r>
            <a:endParaRPr lang="en-US" sz="2600" baseline="30000" dirty="0">
              <a:solidFill>
                <a:srgbClr val="717074"/>
              </a:solidFill>
              <a:latin typeface="Arial" charset="0"/>
              <a:cs typeface="Arial" charset="0"/>
            </a:endParaRPr>
          </a:p>
        </p:txBody>
      </p:sp>
      <p:sp>
        <p:nvSpPr>
          <p:cNvPr id="11" name="TextBox 12"/>
          <p:cNvSpPr txBox="1">
            <a:spLocks noChangeArrowheads="1"/>
          </p:cNvSpPr>
          <p:nvPr/>
        </p:nvSpPr>
        <p:spPr bwMode="auto">
          <a:xfrm>
            <a:off x="469925" y="5828215"/>
            <a:ext cx="6600148" cy="83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sz="4200">
                <a:solidFill>
                  <a:srgbClr val="FFFFFF"/>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FFFFFF"/>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FFFFFF"/>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FFFFFF"/>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FFFFFF"/>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9pPr>
          </a:lstStyle>
          <a:p>
            <a:pPr marL="457200" indent="-457200" algn="l" eaLnBrk="1" hangingPunct="1">
              <a:buAutoNum type="arabicPeriod"/>
            </a:pPr>
            <a:r>
              <a:rPr lang="en-US" sz="1600" dirty="0" smtClean="0">
                <a:solidFill>
                  <a:srgbClr val="717074"/>
                </a:solidFill>
                <a:latin typeface="Arial" charset="0"/>
                <a:cs typeface="Arial" charset="0"/>
              </a:rPr>
              <a:t>Global Change Institute, University of Queensland</a:t>
            </a:r>
          </a:p>
          <a:p>
            <a:pPr marL="457200" indent="-457200" algn="l" eaLnBrk="1" hangingPunct="1">
              <a:buAutoNum type="arabicPeriod"/>
            </a:pPr>
            <a:r>
              <a:rPr lang="en-US" sz="1600" dirty="0" smtClean="0">
                <a:solidFill>
                  <a:srgbClr val="717074"/>
                </a:solidFill>
                <a:latin typeface="Arial" charset="0"/>
                <a:cs typeface="Arial" charset="0"/>
              </a:rPr>
              <a:t>University of Western Australia</a:t>
            </a:r>
          </a:p>
          <a:p>
            <a:pPr marL="457200" indent="-457200" algn="l" eaLnBrk="1" hangingPunct="1">
              <a:buAutoNum type="arabicPeriod"/>
            </a:pPr>
            <a:r>
              <a:rPr lang="en-US" sz="1600" dirty="0" smtClean="0">
                <a:solidFill>
                  <a:srgbClr val="717074"/>
                </a:solidFill>
                <a:latin typeface="Arial" charset="0"/>
                <a:cs typeface="Arial" charset="0"/>
              </a:rPr>
              <a:t>University of Bristol</a:t>
            </a:r>
            <a:endParaRPr lang="en-US" sz="1600" dirty="0">
              <a:solidFill>
                <a:srgbClr val="717074"/>
              </a:solidFill>
              <a:latin typeface="Arial" charset="0"/>
              <a:cs typeface="Arial" charset="0"/>
            </a:endParaRPr>
          </a:p>
        </p:txBody>
      </p:sp>
    </p:spTree>
    <p:extLst>
      <p:ext uri="{BB962C8B-B14F-4D97-AF65-F5344CB8AC3E}">
        <p14:creationId xmlns:p14="http://schemas.microsoft.com/office/powerpoint/2010/main" val="1716468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reskes1.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9993396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reskes2.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5534415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reskes3.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3579585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condaryImage_logo.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96800" y="442150"/>
            <a:ext cx="2389632" cy="384048"/>
          </a:xfrm>
          <a:prstGeom prst="rect">
            <a:avLst/>
          </a:prstGeom>
        </p:spPr>
      </p:pic>
      <p:pic>
        <p:nvPicPr>
          <p:cNvPr id="5" name="Picture 4" descr="SecondaryImage_top.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3048000" cy="1176528"/>
          </a:xfrm>
          <a:prstGeom prst="rect">
            <a:avLst/>
          </a:prstGeom>
        </p:spPr>
      </p:pic>
      <p:pic>
        <p:nvPicPr>
          <p:cNvPr id="6" name="Picture 5" descr="SecondaryImage_Bottom.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25968" y="5090160"/>
            <a:ext cx="1018032" cy="1767840"/>
          </a:xfrm>
          <a:prstGeom prst="rect">
            <a:avLst/>
          </a:prstGeom>
        </p:spPr>
      </p:pic>
      <p:pic>
        <p:nvPicPr>
          <p:cNvPr id="3" name="Picture 2" descr="oreskes_cook3.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27208" y="2022515"/>
            <a:ext cx="8539008" cy="2707139"/>
          </a:xfrm>
          <a:prstGeom prst="rect">
            <a:avLst/>
          </a:prstGeom>
        </p:spPr>
      </p:pic>
    </p:spTree>
    <p:extLst>
      <p:ext uri="{BB962C8B-B14F-4D97-AF65-F5344CB8AC3E}">
        <p14:creationId xmlns:p14="http://schemas.microsoft.com/office/powerpoint/2010/main" val="94110064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_3_col.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5607986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 descr="TCP press page.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3532" y="-101575"/>
            <a:ext cx="9223251" cy="6972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5612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CP_attack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71442" y="531276"/>
            <a:ext cx="8383799" cy="6287849"/>
          </a:xfrm>
          <a:prstGeom prst="rect">
            <a:avLst/>
          </a:prstGeom>
        </p:spPr>
      </p:pic>
      <p:sp>
        <p:nvSpPr>
          <p:cNvPr id="3" name="TextBox 2"/>
          <p:cNvSpPr txBox="1"/>
          <p:nvPr/>
        </p:nvSpPr>
        <p:spPr>
          <a:xfrm>
            <a:off x="0" y="153576"/>
            <a:ext cx="9144000" cy="523220"/>
          </a:xfrm>
          <a:prstGeom prst="rect">
            <a:avLst/>
          </a:prstGeom>
        </p:spPr>
        <p:txBody>
          <a:bodyPr wrap="square" rtlCol="0">
            <a:spAutoFit/>
          </a:bodyPr>
          <a:lstStyle/>
          <a:p>
            <a:pPr algn="ctr"/>
            <a:r>
              <a:rPr lang="en-US" sz="2800" dirty="0" smtClean="0">
                <a:solidFill>
                  <a:srgbClr val="F08B1D"/>
                </a:solidFill>
                <a:latin typeface="Arial"/>
                <a:cs typeface="Arial"/>
              </a:rPr>
              <a:t>Attacks on Cook et al. (2013)</a:t>
            </a:r>
            <a:endParaRPr lang="en-US" sz="2000" dirty="0" smtClean="0">
              <a:solidFill>
                <a:srgbClr val="000000"/>
              </a:solidFill>
              <a:latin typeface="Arial"/>
              <a:cs typeface="Arial"/>
            </a:endParaRPr>
          </a:p>
        </p:txBody>
      </p:sp>
    </p:spTree>
    <p:extLst>
      <p:ext uri="{BB962C8B-B14F-4D97-AF65-F5344CB8AC3E}">
        <p14:creationId xmlns:p14="http://schemas.microsoft.com/office/powerpoint/2010/main" val="70066054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wandowsky_2012_consensus2.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46354" y="1412418"/>
            <a:ext cx="7846615" cy="5884961"/>
          </a:xfrm>
          <a:prstGeom prst="rect">
            <a:avLst/>
          </a:prstGeom>
        </p:spPr>
      </p:pic>
      <p:sp>
        <p:nvSpPr>
          <p:cNvPr id="3" name="TextBox 2"/>
          <p:cNvSpPr txBox="1"/>
          <p:nvPr/>
        </p:nvSpPr>
        <p:spPr>
          <a:xfrm>
            <a:off x="0" y="212404"/>
            <a:ext cx="9143999" cy="584776"/>
          </a:xfrm>
          <a:prstGeom prst="rect">
            <a:avLst/>
          </a:prstGeom>
          <a:noFill/>
          <a:effectLst/>
        </p:spPr>
        <p:txBody>
          <a:bodyPr wrap="square" rtlCol="0">
            <a:spAutoFit/>
          </a:bodyPr>
          <a:lstStyle/>
          <a:p>
            <a:pPr algn="ctr"/>
            <a:r>
              <a:rPr lang="en-US" sz="3200" dirty="0" err="1" smtClean="0">
                <a:solidFill>
                  <a:srgbClr val="F08B1D"/>
                </a:solidFill>
                <a:latin typeface="Arial"/>
                <a:cs typeface="Arial"/>
              </a:rPr>
              <a:t>Lewandowsky</a:t>
            </a:r>
            <a:r>
              <a:rPr lang="en-US" sz="3200" dirty="0" smtClean="0">
                <a:solidFill>
                  <a:srgbClr val="F08B1D"/>
                </a:solidFill>
                <a:latin typeface="Arial"/>
                <a:cs typeface="Arial"/>
              </a:rPr>
              <a:t> et al 2013</a:t>
            </a:r>
            <a:endParaRPr lang="en-US" sz="3200" dirty="0">
              <a:solidFill>
                <a:srgbClr val="F08B1D"/>
              </a:solidFill>
              <a:latin typeface="Arial"/>
              <a:cs typeface="Arial"/>
            </a:endParaRPr>
          </a:p>
        </p:txBody>
      </p:sp>
      <p:sp>
        <p:nvSpPr>
          <p:cNvPr id="5" name="Rectangle 2"/>
          <p:cNvSpPr txBox="1">
            <a:spLocks noChangeArrowheads="1"/>
          </p:cNvSpPr>
          <p:nvPr/>
        </p:nvSpPr>
        <p:spPr>
          <a:xfrm>
            <a:off x="416764" y="936796"/>
            <a:ext cx="8727236" cy="804477"/>
          </a:xfrm>
          <a:prstGeom prst="rect">
            <a:avLst/>
          </a:prstGeom>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latin typeface="Arial"/>
                <a:cs typeface="Arial"/>
              </a:rPr>
              <a:t>Significant, positive interaction between consensus and worldview.</a:t>
            </a:r>
          </a:p>
        </p:txBody>
      </p:sp>
    </p:spTree>
    <p:extLst>
      <p:ext uri="{BB962C8B-B14F-4D97-AF65-F5344CB8AC3E}">
        <p14:creationId xmlns:p14="http://schemas.microsoft.com/office/powerpoint/2010/main" val="2192075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73769" y="965143"/>
            <a:ext cx="5972756" cy="1673747"/>
          </a:xfrm>
          <a:prstGeom prst="rect">
            <a:avLst/>
          </a:prstGeom>
        </p:spPr>
      </p:pic>
      <p:sp>
        <p:nvSpPr>
          <p:cNvPr id="5" name="TextBox 4"/>
          <p:cNvSpPr txBox="1"/>
          <p:nvPr/>
        </p:nvSpPr>
        <p:spPr>
          <a:xfrm>
            <a:off x="0" y="153576"/>
            <a:ext cx="9144000" cy="523220"/>
          </a:xfrm>
          <a:prstGeom prst="rect">
            <a:avLst/>
          </a:prstGeom>
        </p:spPr>
        <p:txBody>
          <a:bodyPr wrap="square" rtlCol="0">
            <a:spAutoFit/>
          </a:bodyPr>
          <a:lstStyle/>
          <a:p>
            <a:pPr algn="ctr"/>
            <a:r>
              <a:rPr lang="en-US" sz="2800" dirty="0" smtClean="0">
                <a:solidFill>
                  <a:srgbClr val="F08B1D"/>
                </a:solidFill>
                <a:latin typeface="Arial"/>
                <a:cs typeface="Arial"/>
              </a:rPr>
              <a:t>Study on effect of consensus information</a:t>
            </a:r>
            <a:endParaRPr lang="en-US" sz="2000" dirty="0" smtClean="0">
              <a:solidFill>
                <a:srgbClr val="000000"/>
              </a:solidFill>
              <a:latin typeface="Arial"/>
              <a:cs typeface="Arial"/>
            </a:endParaRPr>
          </a:p>
        </p:txBody>
      </p:sp>
      <p:pic>
        <p:nvPicPr>
          <p:cNvPr id="6" name="Picture 5"/>
          <p:cNvPicPr>
            <a:picLocks noChangeAspect="1"/>
          </p:cNvPicPr>
          <p:nvPr/>
        </p:nvPicPr>
        <p:blipFill>
          <a:blip r:embed="rId3"/>
          <a:stretch>
            <a:fillRect/>
          </a:stretch>
        </p:blipFill>
        <p:spPr>
          <a:xfrm>
            <a:off x="1502631" y="2696610"/>
            <a:ext cx="5594443" cy="3874840"/>
          </a:xfrm>
          <a:prstGeom prst="rect">
            <a:avLst/>
          </a:prstGeom>
        </p:spPr>
      </p:pic>
    </p:spTree>
    <p:extLst>
      <p:ext uri="{BB962C8B-B14F-4D97-AF65-F5344CB8AC3E}">
        <p14:creationId xmlns:p14="http://schemas.microsoft.com/office/powerpoint/2010/main" val="261623104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13775307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condaryImage_logo.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96800" y="442150"/>
            <a:ext cx="2389632" cy="384048"/>
          </a:xfrm>
          <a:prstGeom prst="rect">
            <a:avLst/>
          </a:prstGeom>
        </p:spPr>
      </p:pic>
      <p:pic>
        <p:nvPicPr>
          <p:cNvPr id="5" name="Picture 4" descr="SecondaryImage_top.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3048000" cy="1176528"/>
          </a:xfrm>
          <a:prstGeom prst="rect">
            <a:avLst/>
          </a:prstGeom>
        </p:spPr>
      </p:pic>
      <p:pic>
        <p:nvPicPr>
          <p:cNvPr id="6" name="Picture 5" descr="SecondaryImage_Bottom.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25968" y="5090160"/>
            <a:ext cx="1018032" cy="1767840"/>
          </a:xfrm>
          <a:prstGeom prst="rect">
            <a:avLst/>
          </a:prstGeom>
        </p:spPr>
      </p:pic>
      <p:sp>
        <p:nvSpPr>
          <p:cNvPr id="7" name="TextBox 6"/>
          <p:cNvSpPr txBox="1"/>
          <p:nvPr/>
        </p:nvSpPr>
        <p:spPr>
          <a:xfrm>
            <a:off x="374028" y="1765265"/>
            <a:ext cx="8312404" cy="523220"/>
          </a:xfrm>
          <a:prstGeom prst="rect">
            <a:avLst/>
          </a:prstGeom>
          <a:noFill/>
        </p:spPr>
        <p:txBody>
          <a:bodyPr wrap="square" rtlCol="0">
            <a:spAutoFit/>
          </a:bodyPr>
          <a:lstStyle/>
          <a:p>
            <a:r>
              <a:rPr lang="en-US" sz="2800" dirty="0" smtClean="0">
                <a:solidFill>
                  <a:srgbClr val="F08B1D"/>
                </a:solidFill>
                <a:latin typeface="Arial"/>
                <a:cs typeface="Arial"/>
              </a:rPr>
              <a:t>Climate communication magic bullet</a:t>
            </a:r>
            <a:endParaRPr lang="en-US" sz="2000" dirty="0" smtClean="0">
              <a:solidFill>
                <a:srgbClr val="717074"/>
              </a:solidFill>
              <a:latin typeface="Arial"/>
              <a:cs typeface="Arial"/>
            </a:endParaRPr>
          </a:p>
        </p:txBody>
      </p:sp>
      <p:sp>
        <p:nvSpPr>
          <p:cNvPr id="8" name="TextBox 7"/>
          <p:cNvSpPr txBox="1"/>
          <p:nvPr/>
        </p:nvSpPr>
        <p:spPr>
          <a:xfrm>
            <a:off x="374028" y="2529733"/>
            <a:ext cx="7751940" cy="764312"/>
          </a:xfrm>
          <a:prstGeom prst="rect">
            <a:avLst/>
          </a:prstGeom>
          <a:noFill/>
        </p:spPr>
        <p:txBody>
          <a:bodyPr wrap="square" rtlCol="0">
            <a:spAutoFit/>
          </a:bodyPr>
          <a:lstStyle/>
          <a:p>
            <a:pPr marL="285750" indent="-285750">
              <a:lnSpc>
                <a:spcPct val="110000"/>
              </a:lnSpc>
              <a:spcAft>
                <a:spcPts val="800"/>
              </a:spcAft>
              <a:buBlip>
                <a:blip r:embed="rId5"/>
              </a:buBlip>
            </a:pPr>
            <a:r>
              <a:rPr lang="en-US" sz="2000" dirty="0" smtClean="0">
                <a:latin typeface="Arial"/>
                <a:cs typeface="Arial"/>
              </a:rPr>
              <a:t>There is no such thing as a climate communication magic bullet: we need a range of messages for diverse audiences</a:t>
            </a:r>
            <a:endParaRPr lang="en-US" sz="2000" dirty="0">
              <a:latin typeface="Arial"/>
              <a:cs typeface="Arial"/>
            </a:endParaRPr>
          </a:p>
        </p:txBody>
      </p:sp>
      <p:sp>
        <p:nvSpPr>
          <p:cNvPr id="9" name="TextBox 8"/>
          <p:cNvSpPr txBox="1"/>
          <p:nvPr/>
        </p:nvSpPr>
        <p:spPr>
          <a:xfrm>
            <a:off x="374028" y="3554852"/>
            <a:ext cx="8527370" cy="425758"/>
          </a:xfrm>
          <a:prstGeom prst="rect">
            <a:avLst/>
          </a:prstGeom>
          <a:noFill/>
        </p:spPr>
        <p:txBody>
          <a:bodyPr wrap="square" rtlCol="0">
            <a:spAutoFit/>
          </a:bodyPr>
          <a:lstStyle/>
          <a:p>
            <a:pPr marL="285750" indent="-285750">
              <a:lnSpc>
                <a:spcPct val="110000"/>
              </a:lnSpc>
              <a:spcAft>
                <a:spcPts val="800"/>
              </a:spcAft>
              <a:buBlip>
                <a:blip r:embed="rId5"/>
              </a:buBlip>
            </a:pPr>
            <a:r>
              <a:rPr lang="en-US" sz="2000" dirty="0" smtClean="0">
                <a:solidFill>
                  <a:srgbClr val="000000"/>
                </a:solidFill>
                <a:latin typeface="Arial"/>
                <a:cs typeface="Arial"/>
              </a:rPr>
              <a:t>Some bullets are more potent than others</a:t>
            </a:r>
            <a:endParaRPr lang="en-US" sz="2000" dirty="0">
              <a:solidFill>
                <a:srgbClr val="FF0000"/>
              </a:solidFill>
              <a:latin typeface="Arial"/>
              <a:cs typeface="Arial"/>
            </a:endParaRPr>
          </a:p>
        </p:txBody>
      </p:sp>
      <p:sp>
        <p:nvSpPr>
          <p:cNvPr id="11" name="TextBox 10"/>
          <p:cNvSpPr txBox="1"/>
          <p:nvPr/>
        </p:nvSpPr>
        <p:spPr>
          <a:xfrm>
            <a:off x="386008" y="4210340"/>
            <a:ext cx="8527370" cy="425758"/>
          </a:xfrm>
          <a:prstGeom prst="rect">
            <a:avLst/>
          </a:prstGeom>
          <a:noFill/>
        </p:spPr>
        <p:txBody>
          <a:bodyPr wrap="square" rtlCol="0">
            <a:spAutoFit/>
          </a:bodyPr>
          <a:lstStyle/>
          <a:p>
            <a:pPr marL="285750" indent="-285750">
              <a:lnSpc>
                <a:spcPct val="110000"/>
              </a:lnSpc>
              <a:spcAft>
                <a:spcPts val="800"/>
              </a:spcAft>
              <a:buBlip>
                <a:blip r:embed="rId5"/>
              </a:buBlip>
            </a:pPr>
            <a:r>
              <a:rPr lang="en-US" sz="2000" dirty="0" smtClean="0">
                <a:solidFill>
                  <a:srgbClr val="000000"/>
                </a:solidFill>
                <a:latin typeface="Arial"/>
                <a:cs typeface="Arial"/>
              </a:rPr>
              <a:t>Some targets are easier to hit than others</a:t>
            </a:r>
            <a:endParaRPr lang="en-US" sz="2000" dirty="0">
              <a:solidFill>
                <a:srgbClr val="FF0000"/>
              </a:solidFill>
              <a:latin typeface="Arial"/>
              <a:cs typeface="Arial"/>
            </a:endParaRPr>
          </a:p>
        </p:txBody>
      </p:sp>
    </p:spTree>
    <p:extLst>
      <p:ext uri="{BB962C8B-B14F-4D97-AF65-F5344CB8AC3E}">
        <p14:creationId xmlns:p14="http://schemas.microsoft.com/office/powerpoint/2010/main" val="3008426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erceived_consensu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342900"/>
            <a:ext cx="9144000" cy="6157539"/>
          </a:xfrm>
          <a:prstGeom prst="rect">
            <a:avLst/>
          </a:prstGeom>
        </p:spPr>
      </p:pic>
    </p:spTree>
    <p:extLst>
      <p:ext uri="{BB962C8B-B14F-4D97-AF65-F5344CB8AC3E}">
        <p14:creationId xmlns:p14="http://schemas.microsoft.com/office/powerpoint/2010/main" val="333956327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condaryImage_logo.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96800" y="442150"/>
            <a:ext cx="2389632" cy="384048"/>
          </a:xfrm>
          <a:prstGeom prst="rect">
            <a:avLst/>
          </a:prstGeom>
        </p:spPr>
      </p:pic>
      <p:pic>
        <p:nvPicPr>
          <p:cNvPr id="5" name="Picture 4" descr="SecondaryImage_top.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3048000" cy="1176528"/>
          </a:xfrm>
          <a:prstGeom prst="rect">
            <a:avLst/>
          </a:prstGeom>
        </p:spPr>
      </p:pic>
      <p:pic>
        <p:nvPicPr>
          <p:cNvPr id="6" name="Picture 5" descr="SecondaryImage_Bottom.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25968" y="5090160"/>
            <a:ext cx="1018032" cy="1767840"/>
          </a:xfrm>
          <a:prstGeom prst="rect">
            <a:avLst/>
          </a:prstGeom>
        </p:spPr>
      </p:pic>
      <p:sp>
        <p:nvSpPr>
          <p:cNvPr id="9" name="TextBox 8"/>
          <p:cNvSpPr txBox="1"/>
          <p:nvPr/>
        </p:nvSpPr>
        <p:spPr>
          <a:xfrm>
            <a:off x="374028" y="3154455"/>
            <a:ext cx="7751940" cy="492443"/>
          </a:xfrm>
          <a:prstGeom prst="rect">
            <a:avLst/>
          </a:prstGeom>
          <a:noFill/>
        </p:spPr>
        <p:txBody>
          <a:bodyPr wrap="square" rtlCol="0">
            <a:spAutoFit/>
          </a:bodyPr>
          <a:lstStyle/>
          <a:p>
            <a:pPr marL="285750" indent="-285750">
              <a:lnSpc>
                <a:spcPct val="110000"/>
              </a:lnSpc>
              <a:spcAft>
                <a:spcPts val="800"/>
              </a:spcAft>
              <a:buBlip>
                <a:blip r:embed="rId5"/>
              </a:buBlip>
            </a:pPr>
            <a:r>
              <a:rPr lang="en-US" sz="2400" dirty="0">
                <a:solidFill>
                  <a:srgbClr val="000000"/>
                </a:solidFill>
                <a:latin typeface="Arial"/>
                <a:cs typeface="Arial"/>
              </a:rPr>
              <a:t>Some targets are easier to hit than </a:t>
            </a:r>
            <a:r>
              <a:rPr lang="en-US" sz="2400" dirty="0" smtClean="0">
                <a:solidFill>
                  <a:srgbClr val="000000"/>
                </a:solidFill>
                <a:latin typeface="Arial"/>
                <a:cs typeface="Arial"/>
              </a:rPr>
              <a:t>others.</a:t>
            </a:r>
            <a:endParaRPr lang="en-US" sz="2400" dirty="0">
              <a:solidFill>
                <a:srgbClr val="FF0000"/>
              </a:solidFill>
              <a:latin typeface="Arial"/>
              <a:cs typeface="Arial"/>
            </a:endParaRPr>
          </a:p>
        </p:txBody>
      </p:sp>
    </p:spTree>
    <p:extLst>
      <p:ext uri="{BB962C8B-B14F-4D97-AF65-F5344CB8AC3E}">
        <p14:creationId xmlns:p14="http://schemas.microsoft.com/office/powerpoint/2010/main" val="74250650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12404"/>
            <a:ext cx="9143999" cy="584776"/>
          </a:xfrm>
          <a:prstGeom prst="rect">
            <a:avLst/>
          </a:prstGeom>
          <a:noFill/>
          <a:effectLst/>
        </p:spPr>
        <p:txBody>
          <a:bodyPr wrap="square" rtlCol="0">
            <a:spAutoFit/>
          </a:bodyPr>
          <a:lstStyle/>
          <a:p>
            <a:pPr algn="ctr"/>
            <a:r>
              <a:rPr lang="en-US" sz="3200" dirty="0" smtClean="0">
                <a:solidFill>
                  <a:srgbClr val="F08B1D"/>
                </a:solidFill>
                <a:latin typeface="Arial"/>
                <a:cs typeface="Arial"/>
              </a:rPr>
              <a:t>Consensus info on Australian sample</a:t>
            </a:r>
            <a:endParaRPr lang="en-US" sz="3200" dirty="0">
              <a:solidFill>
                <a:srgbClr val="F08B1D"/>
              </a:solidFill>
              <a:latin typeface="Arial"/>
              <a:cs typeface="Arial"/>
            </a:endParaRPr>
          </a:p>
        </p:txBody>
      </p:sp>
      <p:sp>
        <p:nvSpPr>
          <p:cNvPr id="5" name="Rectangle 2"/>
          <p:cNvSpPr txBox="1">
            <a:spLocks noChangeArrowheads="1"/>
          </p:cNvSpPr>
          <p:nvPr/>
        </p:nvSpPr>
        <p:spPr>
          <a:xfrm>
            <a:off x="416762" y="1046505"/>
            <a:ext cx="8727236" cy="521408"/>
          </a:xfrm>
          <a:prstGeom prst="rect">
            <a:avLst/>
          </a:prstGeom>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latin typeface="Arial"/>
                <a:cs typeface="Arial"/>
              </a:rPr>
              <a:t>Representative Australian sample (N=400)</a:t>
            </a:r>
          </a:p>
        </p:txBody>
      </p:sp>
      <p:pic>
        <p:nvPicPr>
          <p:cNvPr id="6" name="Picture 5" descr="Predicted_A_AUS.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20859" y="2866703"/>
            <a:ext cx="4643595" cy="3709072"/>
          </a:xfrm>
          <a:prstGeom prst="rect">
            <a:avLst/>
          </a:prstGeom>
        </p:spPr>
      </p:pic>
      <p:sp>
        <p:nvSpPr>
          <p:cNvPr id="7" name="Rectangle 2"/>
          <p:cNvSpPr txBox="1">
            <a:spLocks noChangeArrowheads="1"/>
          </p:cNvSpPr>
          <p:nvPr/>
        </p:nvSpPr>
        <p:spPr>
          <a:xfrm>
            <a:off x="416762" y="1717216"/>
            <a:ext cx="8727236" cy="913249"/>
          </a:xfrm>
          <a:prstGeom prst="rect">
            <a:avLst/>
          </a:prstGeom>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latin typeface="Arial"/>
                <a:cs typeface="Arial"/>
              </a:rPr>
              <a:t>Positive (weaker) interaction between consensus and worldview</a:t>
            </a:r>
          </a:p>
        </p:txBody>
      </p:sp>
    </p:spTree>
    <p:extLst>
      <p:ext uri="{BB962C8B-B14F-4D97-AF65-F5344CB8AC3E}">
        <p14:creationId xmlns:p14="http://schemas.microsoft.com/office/powerpoint/2010/main" val="2530899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edicted_A_USA.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20859" y="2866703"/>
            <a:ext cx="4643595" cy="3709072"/>
          </a:xfrm>
          <a:prstGeom prst="rect">
            <a:avLst/>
          </a:prstGeom>
        </p:spPr>
      </p:pic>
      <p:sp>
        <p:nvSpPr>
          <p:cNvPr id="3" name="TextBox 2"/>
          <p:cNvSpPr txBox="1"/>
          <p:nvPr/>
        </p:nvSpPr>
        <p:spPr>
          <a:xfrm>
            <a:off x="0" y="212404"/>
            <a:ext cx="9143999" cy="584776"/>
          </a:xfrm>
          <a:prstGeom prst="rect">
            <a:avLst/>
          </a:prstGeom>
          <a:noFill/>
          <a:effectLst/>
        </p:spPr>
        <p:txBody>
          <a:bodyPr wrap="square" rtlCol="0">
            <a:spAutoFit/>
          </a:bodyPr>
          <a:lstStyle/>
          <a:p>
            <a:pPr algn="ctr"/>
            <a:r>
              <a:rPr lang="en-US" sz="3200" dirty="0" smtClean="0">
                <a:solidFill>
                  <a:srgbClr val="F08B1D"/>
                </a:solidFill>
                <a:latin typeface="Arial"/>
                <a:cs typeface="Arial"/>
              </a:rPr>
              <a:t>Testing consensus info on USA sample</a:t>
            </a:r>
            <a:endParaRPr lang="en-US" sz="3200" dirty="0">
              <a:solidFill>
                <a:srgbClr val="F08B1D"/>
              </a:solidFill>
              <a:latin typeface="Arial"/>
              <a:cs typeface="Arial"/>
            </a:endParaRPr>
          </a:p>
        </p:txBody>
      </p:sp>
      <p:sp>
        <p:nvSpPr>
          <p:cNvPr id="5" name="Rectangle 2"/>
          <p:cNvSpPr txBox="1">
            <a:spLocks noChangeArrowheads="1"/>
          </p:cNvSpPr>
          <p:nvPr/>
        </p:nvSpPr>
        <p:spPr>
          <a:xfrm>
            <a:off x="416762" y="1046505"/>
            <a:ext cx="8727236" cy="565914"/>
          </a:xfrm>
          <a:prstGeom prst="rect">
            <a:avLst/>
          </a:prstGeom>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latin typeface="Arial"/>
                <a:cs typeface="Arial"/>
              </a:rPr>
              <a:t>Representative US sample (N=325)</a:t>
            </a:r>
          </a:p>
        </p:txBody>
      </p:sp>
      <p:sp>
        <p:nvSpPr>
          <p:cNvPr id="10" name="Rectangle 2"/>
          <p:cNvSpPr txBox="1">
            <a:spLocks noChangeArrowheads="1"/>
          </p:cNvSpPr>
          <p:nvPr/>
        </p:nvSpPr>
        <p:spPr>
          <a:xfrm>
            <a:off x="416764" y="1686988"/>
            <a:ext cx="8727236" cy="804477"/>
          </a:xfrm>
          <a:prstGeom prst="rect">
            <a:avLst/>
          </a:prstGeom>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latin typeface="Arial"/>
                <a:cs typeface="Arial"/>
              </a:rPr>
              <a:t>Significant, </a:t>
            </a:r>
            <a:r>
              <a:rPr lang="en-US" sz="2400" i="1" dirty="0" smtClean="0">
                <a:latin typeface="Arial"/>
                <a:cs typeface="Arial"/>
              </a:rPr>
              <a:t>negative</a:t>
            </a:r>
            <a:r>
              <a:rPr lang="en-US" sz="2400" dirty="0" smtClean="0">
                <a:latin typeface="Arial"/>
                <a:cs typeface="Arial"/>
              </a:rPr>
              <a:t> interaction between consensus and worldview.</a:t>
            </a:r>
          </a:p>
        </p:txBody>
      </p:sp>
    </p:spTree>
    <p:extLst>
      <p:ext uri="{BB962C8B-B14F-4D97-AF65-F5344CB8AC3E}">
        <p14:creationId xmlns:p14="http://schemas.microsoft.com/office/powerpoint/2010/main" val="2598468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nge_belief_usa_binne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5275523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nge_belief_aus_binne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8640727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condaryImage_logo.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96800" y="442150"/>
            <a:ext cx="2389632" cy="384048"/>
          </a:xfrm>
          <a:prstGeom prst="rect">
            <a:avLst/>
          </a:prstGeom>
        </p:spPr>
      </p:pic>
      <p:pic>
        <p:nvPicPr>
          <p:cNvPr id="5" name="Picture 4" descr="SecondaryImage_top.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3048000" cy="1176528"/>
          </a:xfrm>
          <a:prstGeom prst="rect">
            <a:avLst/>
          </a:prstGeom>
        </p:spPr>
      </p:pic>
      <p:pic>
        <p:nvPicPr>
          <p:cNvPr id="6" name="Picture 5" descr="SecondaryImage_Bottom.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25968" y="5090160"/>
            <a:ext cx="1018032" cy="1767840"/>
          </a:xfrm>
          <a:prstGeom prst="rect">
            <a:avLst/>
          </a:prstGeom>
        </p:spPr>
      </p:pic>
      <p:sp>
        <p:nvSpPr>
          <p:cNvPr id="7" name="TextBox 6"/>
          <p:cNvSpPr txBox="1"/>
          <p:nvPr/>
        </p:nvSpPr>
        <p:spPr>
          <a:xfrm>
            <a:off x="374028" y="1765265"/>
            <a:ext cx="7751940" cy="1636345"/>
          </a:xfrm>
          <a:prstGeom prst="rect">
            <a:avLst/>
          </a:prstGeom>
          <a:noFill/>
        </p:spPr>
        <p:txBody>
          <a:bodyPr wrap="square" rtlCol="0">
            <a:spAutoFit/>
          </a:bodyPr>
          <a:lstStyle/>
          <a:p>
            <a:r>
              <a:rPr lang="en-US" sz="2800" b="1" dirty="0" smtClean="0">
                <a:solidFill>
                  <a:srgbClr val="F08B1D"/>
                </a:solidFill>
                <a:latin typeface="Arial"/>
                <a:cs typeface="Arial"/>
              </a:rPr>
              <a:t>Conclusion</a:t>
            </a:r>
          </a:p>
          <a:p>
            <a:pPr>
              <a:lnSpc>
                <a:spcPct val="110000"/>
              </a:lnSpc>
              <a:spcAft>
                <a:spcPts val="800"/>
              </a:spcAft>
            </a:pPr>
            <a:endParaRPr lang="en-US" sz="2000" dirty="0" smtClean="0">
              <a:solidFill>
                <a:srgbClr val="717074"/>
              </a:solidFill>
              <a:latin typeface="Arial"/>
              <a:cs typeface="Arial"/>
            </a:endParaRPr>
          </a:p>
          <a:p>
            <a:pPr marL="285750" indent="-285750">
              <a:lnSpc>
                <a:spcPct val="110000"/>
              </a:lnSpc>
              <a:spcAft>
                <a:spcPts val="800"/>
              </a:spcAft>
              <a:buBlip>
                <a:blip r:embed="rId5"/>
              </a:buBlip>
            </a:pPr>
            <a:r>
              <a:rPr lang="en-US" sz="2000" dirty="0" smtClean="0">
                <a:latin typeface="Arial"/>
                <a:cs typeface="Arial"/>
              </a:rPr>
              <a:t>There is a significant gap between public perception of consensus and the 97% reality</a:t>
            </a:r>
          </a:p>
        </p:txBody>
      </p:sp>
      <p:sp>
        <p:nvSpPr>
          <p:cNvPr id="8" name="TextBox 7"/>
          <p:cNvSpPr txBox="1"/>
          <p:nvPr/>
        </p:nvSpPr>
        <p:spPr>
          <a:xfrm>
            <a:off x="374028" y="3522953"/>
            <a:ext cx="7751940" cy="764312"/>
          </a:xfrm>
          <a:prstGeom prst="rect">
            <a:avLst/>
          </a:prstGeom>
          <a:noFill/>
        </p:spPr>
        <p:txBody>
          <a:bodyPr wrap="square" rtlCol="0">
            <a:spAutoFit/>
          </a:bodyPr>
          <a:lstStyle/>
          <a:p>
            <a:pPr marL="285750" indent="-285750">
              <a:lnSpc>
                <a:spcPct val="110000"/>
              </a:lnSpc>
              <a:spcAft>
                <a:spcPts val="800"/>
              </a:spcAft>
              <a:buBlip>
                <a:blip r:embed="rId5"/>
              </a:buBlip>
            </a:pPr>
            <a:r>
              <a:rPr lang="en-US" sz="2000" dirty="0" smtClean="0">
                <a:solidFill>
                  <a:srgbClr val="000000"/>
                </a:solidFill>
                <a:latin typeface="Arial"/>
                <a:cs typeface="Arial"/>
              </a:rPr>
              <a:t>We need to close the consensus gap to remove one roadblock to climate action</a:t>
            </a:r>
            <a:endParaRPr lang="en-US" sz="2000" dirty="0">
              <a:solidFill>
                <a:srgbClr val="000000"/>
              </a:solidFill>
              <a:latin typeface="Arial"/>
              <a:cs typeface="Arial"/>
            </a:endParaRPr>
          </a:p>
        </p:txBody>
      </p:sp>
      <p:sp>
        <p:nvSpPr>
          <p:cNvPr id="9" name="TextBox 8"/>
          <p:cNvSpPr txBox="1"/>
          <p:nvPr/>
        </p:nvSpPr>
        <p:spPr>
          <a:xfrm>
            <a:off x="374028" y="4354884"/>
            <a:ext cx="7751940" cy="764312"/>
          </a:xfrm>
          <a:prstGeom prst="rect">
            <a:avLst/>
          </a:prstGeom>
          <a:noFill/>
        </p:spPr>
        <p:txBody>
          <a:bodyPr wrap="square" rtlCol="0">
            <a:spAutoFit/>
          </a:bodyPr>
          <a:lstStyle/>
          <a:p>
            <a:pPr marL="285750" indent="-285750">
              <a:lnSpc>
                <a:spcPct val="110000"/>
              </a:lnSpc>
              <a:spcAft>
                <a:spcPts val="800"/>
              </a:spcAft>
              <a:buBlip>
                <a:blip r:embed="rId5"/>
              </a:buBlip>
            </a:pPr>
            <a:r>
              <a:rPr lang="en-US" sz="2000" dirty="0" smtClean="0">
                <a:solidFill>
                  <a:srgbClr val="000000"/>
                </a:solidFill>
                <a:latin typeface="Arial"/>
                <a:cs typeface="Arial"/>
              </a:rPr>
              <a:t>Presenting consensus information has a significant positive effect on acceptance of human-caused global warming</a:t>
            </a:r>
            <a:endParaRPr lang="en-US" sz="2000" dirty="0">
              <a:solidFill>
                <a:srgbClr val="000000"/>
              </a:solidFill>
              <a:latin typeface="Arial"/>
              <a:cs typeface="Arial"/>
            </a:endParaRPr>
          </a:p>
        </p:txBody>
      </p:sp>
    </p:spTree>
    <p:extLst>
      <p:ext uri="{BB962C8B-B14F-4D97-AF65-F5344CB8AC3E}">
        <p14:creationId xmlns:p14="http://schemas.microsoft.com/office/powerpoint/2010/main" val="12027235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3" descr="SecondaryImage_logo.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572000" y="390674"/>
            <a:ext cx="4095378" cy="658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0" name="Picture 4" descr="SecondaryImage_top.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 y="1"/>
            <a:ext cx="3048372" cy="117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1" name="Picture 5" descr="SecondaryImage_Bottom.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8126016" y="5089922"/>
            <a:ext cx="1017984" cy="176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787054" y="2505894"/>
            <a:ext cx="5482790" cy="2075436"/>
          </a:xfrm>
          <a:prstGeom prst="rect">
            <a:avLst/>
          </a:prstGeom>
          <a:noFill/>
        </p:spPr>
        <p:txBody>
          <a:bodyPr wrap="square" lIns="91435" tIns="45718" rIns="91435" bIns="45718">
            <a:spAutoFit/>
          </a:bodyPr>
          <a:lstStyle/>
          <a:p>
            <a:pPr>
              <a:defRPr/>
            </a:pPr>
            <a:r>
              <a:rPr lang="en-US" sz="3000" b="1" dirty="0">
                <a:solidFill>
                  <a:srgbClr val="F08B1D"/>
                </a:solidFill>
                <a:latin typeface="Arial"/>
                <a:cs typeface="Arial"/>
              </a:rPr>
              <a:t>John Cook</a:t>
            </a:r>
          </a:p>
          <a:p>
            <a:pPr>
              <a:lnSpc>
                <a:spcPct val="110000"/>
              </a:lnSpc>
              <a:spcAft>
                <a:spcPts val="800"/>
              </a:spcAft>
              <a:defRPr/>
            </a:pPr>
            <a:r>
              <a:rPr lang="en-US" dirty="0">
                <a:solidFill>
                  <a:srgbClr val="717074"/>
                </a:solidFill>
                <a:latin typeface="Arial"/>
                <a:cs typeface="Arial"/>
              </a:rPr>
              <a:t>Global Change Institute, </a:t>
            </a:r>
            <a:r>
              <a:rPr lang="en-US" dirty="0" smtClean="0">
                <a:solidFill>
                  <a:srgbClr val="717074"/>
                </a:solidFill>
                <a:latin typeface="Arial"/>
                <a:cs typeface="Arial"/>
              </a:rPr>
              <a:t>University </a:t>
            </a:r>
            <a:r>
              <a:rPr lang="en-US" dirty="0">
                <a:solidFill>
                  <a:srgbClr val="717074"/>
                </a:solidFill>
                <a:latin typeface="Arial"/>
                <a:cs typeface="Arial"/>
              </a:rPr>
              <a:t>of </a:t>
            </a:r>
            <a:r>
              <a:rPr lang="en-US" dirty="0" smtClean="0">
                <a:solidFill>
                  <a:srgbClr val="717074"/>
                </a:solidFill>
                <a:latin typeface="Arial"/>
                <a:cs typeface="Arial"/>
              </a:rPr>
              <a:t>Queensland</a:t>
            </a:r>
          </a:p>
          <a:p>
            <a:pPr>
              <a:lnSpc>
                <a:spcPct val="110000"/>
              </a:lnSpc>
              <a:spcAft>
                <a:spcPts val="800"/>
              </a:spcAft>
              <a:defRPr/>
            </a:pPr>
            <a:r>
              <a:rPr lang="en-US" dirty="0" smtClean="0">
                <a:solidFill>
                  <a:srgbClr val="717074"/>
                </a:solidFill>
                <a:latin typeface="Arial"/>
                <a:cs typeface="Arial"/>
              </a:rPr>
              <a:t>University of Western Australia</a:t>
            </a:r>
            <a:endParaRPr lang="en-US" dirty="0">
              <a:solidFill>
                <a:srgbClr val="717074"/>
              </a:solidFill>
              <a:latin typeface="Arial"/>
              <a:cs typeface="Arial"/>
            </a:endParaRPr>
          </a:p>
          <a:p>
            <a:pPr>
              <a:lnSpc>
                <a:spcPct val="110000"/>
              </a:lnSpc>
              <a:spcAft>
                <a:spcPts val="800"/>
              </a:spcAft>
              <a:defRPr/>
            </a:pPr>
            <a:endParaRPr lang="en-US" sz="1600" dirty="0">
              <a:solidFill>
                <a:srgbClr val="717074"/>
              </a:solidFill>
              <a:latin typeface="Arial"/>
              <a:cs typeface="Arial"/>
            </a:endParaRPr>
          </a:p>
          <a:p>
            <a:pPr marL="285736" indent="-285736">
              <a:lnSpc>
                <a:spcPct val="110000"/>
              </a:lnSpc>
              <a:spcAft>
                <a:spcPts val="800"/>
              </a:spcAft>
              <a:buBlip>
                <a:blip r:embed="rId5"/>
              </a:buBlip>
              <a:defRPr/>
            </a:pPr>
            <a:r>
              <a:rPr lang="en-US" sz="2000" dirty="0">
                <a:solidFill>
                  <a:srgbClr val="717074"/>
                </a:solidFill>
                <a:latin typeface="Arial"/>
                <a:cs typeface="Arial"/>
              </a:rPr>
              <a:t>Web: </a:t>
            </a:r>
            <a:r>
              <a:rPr lang="en-US" sz="2000" dirty="0" err="1" smtClean="0">
                <a:solidFill>
                  <a:srgbClr val="717074"/>
                </a:solidFill>
                <a:latin typeface="Arial"/>
                <a:cs typeface="Arial"/>
              </a:rPr>
              <a:t>www.skepticalscience.com</a:t>
            </a:r>
            <a:endParaRPr lang="en-US" sz="2000" dirty="0">
              <a:solidFill>
                <a:srgbClr val="717074"/>
              </a:solidFill>
              <a:latin typeface="Arial"/>
              <a:cs typeface="Arial"/>
            </a:endParaRPr>
          </a:p>
        </p:txBody>
      </p:sp>
    </p:spTree>
    <p:extLst>
      <p:ext uri="{BB962C8B-B14F-4D97-AF65-F5344CB8AC3E}">
        <p14:creationId xmlns:p14="http://schemas.microsoft.com/office/powerpoint/2010/main" val="4114995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9700" y="115440"/>
            <a:ext cx="8853055" cy="6858000"/>
          </a:xfrm>
          <a:prstGeom prst="rect">
            <a:avLst/>
          </a:prstGeom>
        </p:spPr>
      </p:pic>
      <p:sp>
        <p:nvSpPr>
          <p:cNvPr id="6" name="Oval 5"/>
          <p:cNvSpPr/>
          <p:nvPr/>
        </p:nvSpPr>
        <p:spPr>
          <a:xfrm>
            <a:off x="8312400" y="2987072"/>
            <a:ext cx="817169" cy="591642"/>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76200" cmpd="sng">
                <a:solidFill>
                  <a:srgbClr val="FF0000"/>
                </a:solidFill>
              </a:ln>
            </a:endParaRPr>
          </a:p>
        </p:txBody>
      </p:sp>
      <p:sp>
        <p:nvSpPr>
          <p:cNvPr id="7" name="Oval 6"/>
          <p:cNvSpPr/>
          <p:nvPr/>
        </p:nvSpPr>
        <p:spPr>
          <a:xfrm>
            <a:off x="139701" y="2987072"/>
            <a:ext cx="2732118" cy="591642"/>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76200" cmpd="sng">
                <a:solidFill>
                  <a:srgbClr val="FF0000"/>
                </a:solidFill>
              </a:ln>
            </a:endParaRPr>
          </a:p>
        </p:txBody>
      </p:sp>
    </p:spTree>
    <p:extLst>
      <p:ext uri="{BB962C8B-B14F-4D97-AF65-F5344CB8AC3E}">
        <p14:creationId xmlns:p14="http://schemas.microsoft.com/office/powerpoint/2010/main" val="31233886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condaryImage_logo.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96800" y="442150"/>
            <a:ext cx="2389632" cy="384048"/>
          </a:xfrm>
          <a:prstGeom prst="rect">
            <a:avLst/>
          </a:prstGeom>
        </p:spPr>
      </p:pic>
      <p:pic>
        <p:nvPicPr>
          <p:cNvPr id="5" name="Picture 4" descr="SecondaryImage_top.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3048000" cy="1176528"/>
          </a:xfrm>
          <a:prstGeom prst="rect">
            <a:avLst/>
          </a:prstGeom>
        </p:spPr>
      </p:pic>
      <p:pic>
        <p:nvPicPr>
          <p:cNvPr id="6" name="Picture 5" descr="SecondaryImage_Bottom.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25968" y="5090160"/>
            <a:ext cx="1018032" cy="1767840"/>
          </a:xfrm>
          <a:prstGeom prst="rect">
            <a:avLst/>
          </a:prstGeom>
        </p:spPr>
      </p:pic>
      <p:sp>
        <p:nvSpPr>
          <p:cNvPr id="10" name="TextBox 9"/>
          <p:cNvSpPr txBox="1"/>
          <p:nvPr/>
        </p:nvSpPr>
        <p:spPr>
          <a:xfrm>
            <a:off x="762936" y="2148126"/>
            <a:ext cx="7145388" cy="2677656"/>
          </a:xfrm>
          <a:prstGeom prst="rect">
            <a:avLst/>
          </a:prstGeom>
          <a:noFill/>
        </p:spPr>
        <p:txBody>
          <a:bodyPr wrap="square" rtlCol="0">
            <a:spAutoFit/>
          </a:bodyPr>
          <a:lstStyle/>
          <a:p>
            <a:r>
              <a:rPr lang="en-US" sz="2400" dirty="0">
                <a:solidFill>
                  <a:srgbClr val="000000"/>
                </a:solidFill>
                <a:latin typeface="Arial"/>
                <a:cs typeface="Arial"/>
              </a:rPr>
              <a:t>“Voters believe that there is no consensus about global warming in the scientific community.  Should the public come to believe that the scientific issues are settled, their views about global warming will change accordingly.  Therefore, you need to continue to make the lack of scientific certainty a primary issue in the debate.</a:t>
            </a:r>
            <a:r>
              <a:rPr lang="en-US" sz="2400" dirty="0" smtClean="0">
                <a:solidFill>
                  <a:srgbClr val="000000"/>
                </a:solidFill>
                <a:latin typeface="Arial"/>
                <a:cs typeface="Arial"/>
              </a:rPr>
              <a:t>”</a:t>
            </a:r>
            <a:endParaRPr lang="en-AU" sz="2400" dirty="0">
              <a:solidFill>
                <a:srgbClr val="000000"/>
              </a:solidFill>
              <a:latin typeface="Arial"/>
              <a:cs typeface="Arial"/>
            </a:endParaRPr>
          </a:p>
        </p:txBody>
      </p:sp>
      <p:sp>
        <p:nvSpPr>
          <p:cNvPr id="12" name="TextBox 11"/>
          <p:cNvSpPr txBox="1"/>
          <p:nvPr/>
        </p:nvSpPr>
        <p:spPr>
          <a:xfrm>
            <a:off x="777367" y="4825782"/>
            <a:ext cx="6505279" cy="369332"/>
          </a:xfrm>
          <a:prstGeom prst="rect">
            <a:avLst/>
          </a:prstGeom>
          <a:noFill/>
        </p:spPr>
        <p:txBody>
          <a:bodyPr wrap="square" rtlCol="0">
            <a:spAutoFit/>
          </a:bodyPr>
          <a:lstStyle/>
          <a:p>
            <a:r>
              <a:rPr lang="en-US" dirty="0" smtClean="0">
                <a:solidFill>
                  <a:srgbClr val="000000"/>
                </a:solidFill>
                <a:latin typeface="Arial"/>
                <a:cs typeface="Arial"/>
              </a:rPr>
              <a:t>FRANK LUNTZ</a:t>
            </a:r>
            <a:endParaRPr lang="en-AU" dirty="0">
              <a:solidFill>
                <a:srgbClr val="000000"/>
              </a:solidFill>
              <a:latin typeface="Arial"/>
              <a:cs typeface="Arial"/>
            </a:endParaRPr>
          </a:p>
        </p:txBody>
      </p:sp>
    </p:spTree>
    <p:extLst>
      <p:ext uri="{BB962C8B-B14F-4D97-AF65-F5344CB8AC3E}">
        <p14:creationId xmlns:p14="http://schemas.microsoft.com/office/powerpoint/2010/main" val="128315930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isinformation_Timeline.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9756040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condaryImage_logo.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96800" y="442150"/>
            <a:ext cx="2389632" cy="384048"/>
          </a:xfrm>
          <a:prstGeom prst="rect">
            <a:avLst/>
          </a:prstGeom>
        </p:spPr>
      </p:pic>
      <p:pic>
        <p:nvPicPr>
          <p:cNvPr id="5" name="Picture 4" descr="SecondaryImage_top.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3048000" cy="1176528"/>
          </a:xfrm>
          <a:prstGeom prst="rect">
            <a:avLst/>
          </a:prstGeom>
        </p:spPr>
      </p:pic>
      <p:pic>
        <p:nvPicPr>
          <p:cNvPr id="6" name="Picture 5" descr="SecondaryImage_Bottom.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25968" y="5090160"/>
            <a:ext cx="1018032" cy="1767840"/>
          </a:xfrm>
          <a:prstGeom prst="rect">
            <a:avLst/>
          </a:prstGeom>
        </p:spPr>
      </p:pic>
      <p:sp>
        <p:nvSpPr>
          <p:cNvPr id="7" name="TextBox 6"/>
          <p:cNvSpPr txBox="1"/>
          <p:nvPr/>
        </p:nvSpPr>
        <p:spPr>
          <a:xfrm>
            <a:off x="374028" y="1765265"/>
            <a:ext cx="7751940" cy="1974900"/>
          </a:xfrm>
          <a:prstGeom prst="rect">
            <a:avLst/>
          </a:prstGeom>
          <a:noFill/>
        </p:spPr>
        <p:txBody>
          <a:bodyPr wrap="square" rtlCol="0">
            <a:spAutoFit/>
          </a:bodyPr>
          <a:lstStyle/>
          <a:p>
            <a:r>
              <a:rPr lang="en-US" sz="2800" dirty="0" smtClean="0">
                <a:solidFill>
                  <a:srgbClr val="F08B1D"/>
                </a:solidFill>
                <a:latin typeface="Arial"/>
                <a:cs typeface="Arial"/>
              </a:rPr>
              <a:t>The importance of consensus</a:t>
            </a:r>
          </a:p>
          <a:p>
            <a:pPr>
              <a:lnSpc>
                <a:spcPct val="110000"/>
              </a:lnSpc>
              <a:spcAft>
                <a:spcPts val="800"/>
              </a:spcAft>
            </a:pPr>
            <a:endParaRPr lang="en-US" sz="2000" dirty="0" smtClean="0">
              <a:solidFill>
                <a:srgbClr val="717074"/>
              </a:solidFill>
              <a:latin typeface="Arial"/>
              <a:cs typeface="Arial"/>
            </a:endParaRPr>
          </a:p>
          <a:p>
            <a:pPr marL="285750" indent="-285750">
              <a:lnSpc>
                <a:spcPct val="110000"/>
              </a:lnSpc>
              <a:spcAft>
                <a:spcPts val="800"/>
              </a:spcAft>
              <a:buBlip>
                <a:blip r:embed="rId5"/>
              </a:buBlip>
            </a:pPr>
            <a:r>
              <a:rPr lang="en-US" sz="2000" dirty="0" smtClean="0">
                <a:solidFill>
                  <a:srgbClr val="000000"/>
                </a:solidFill>
                <a:latin typeface="Arial"/>
                <a:cs typeface="Arial"/>
              </a:rPr>
              <a:t>Ding et al 2011 found that people who believe scientists disagree on global warming are less likely to support climate policy</a:t>
            </a:r>
          </a:p>
        </p:txBody>
      </p:sp>
      <p:sp>
        <p:nvSpPr>
          <p:cNvPr id="8" name="TextBox 7"/>
          <p:cNvSpPr txBox="1"/>
          <p:nvPr/>
        </p:nvSpPr>
        <p:spPr>
          <a:xfrm>
            <a:off x="374028" y="3740165"/>
            <a:ext cx="7751940" cy="3236783"/>
          </a:xfrm>
          <a:prstGeom prst="rect">
            <a:avLst/>
          </a:prstGeom>
          <a:noFill/>
        </p:spPr>
        <p:txBody>
          <a:bodyPr wrap="square" rtlCol="0">
            <a:spAutoFit/>
          </a:bodyPr>
          <a:lstStyle/>
          <a:p>
            <a:pPr marL="285750" indent="-285750">
              <a:lnSpc>
                <a:spcPct val="110000"/>
              </a:lnSpc>
              <a:spcAft>
                <a:spcPts val="800"/>
              </a:spcAft>
              <a:buBlip>
                <a:blip r:embed="rId5"/>
              </a:buBlip>
            </a:pPr>
            <a:r>
              <a:rPr lang="en-US" sz="2000" dirty="0" err="1" smtClean="0">
                <a:solidFill>
                  <a:srgbClr val="000000"/>
                </a:solidFill>
                <a:latin typeface="Arial"/>
                <a:cs typeface="Arial"/>
              </a:rPr>
              <a:t>McCright</a:t>
            </a:r>
            <a:r>
              <a:rPr lang="en-US" sz="2000" dirty="0" smtClean="0">
                <a:solidFill>
                  <a:srgbClr val="000000"/>
                </a:solidFill>
                <a:latin typeface="Arial"/>
                <a:cs typeface="Arial"/>
              </a:rPr>
              <a:t> et al 2013:</a:t>
            </a:r>
            <a:br>
              <a:rPr lang="en-US" sz="2000" dirty="0" smtClean="0">
                <a:solidFill>
                  <a:srgbClr val="000000"/>
                </a:solidFill>
                <a:latin typeface="Arial"/>
                <a:cs typeface="Arial"/>
              </a:rPr>
            </a:br>
            <a:r>
              <a:rPr lang="en-US" sz="2000" i="1" dirty="0" smtClean="0">
                <a:solidFill>
                  <a:srgbClr val="000000"/>
                </a:solidFill>
                <a:latin typeface="Arial"/>
                <a:cs typeface="Arial"/>
              </a:rPr>
              <a:t>“</a:t>
            </a:r>
            <a:r>
              <a:rPr lang="en-US" sz="2000" i="1" dirty="0" smtClean="0">
                <a:latin typeface="Arial"/>
                <a:cs typeface="Arial"/>
              </a:rPr>
              <a:t>Climate </a:t>
            </a:r>
            <a:r>
              <a:rPr lang="en-US" sz="2000" i="1" dirty="0">
                <a:latin typeface="Arial"/>
                <a:cs typeface="Arial"/>
              </a:rPr>
              <a:t>change communicators should therefore identify opportunities and employ techniques to effectively counter the denial machine</a:t>
            </a:r>
            <a:r>
              <a:rPr lang="en-US" sz="2000" b="1" i="1" dirty="0">
                <a:latin typeface="Arial"/>
                <a:cs typeface="Arial"/>
              </a:rPr>
              <a:t>’</a:t>
            </a:r>
            <a:r>
              <a:rPr lang="en-US" sz="2000" i="1" dirty="0">
                <a:latin typeface="Arial"/>
                <a:cs typeface="Arial"/>
              </a:rPr>
              <a:t>s campaign of challenging the scientific consensus. Overcoming its success in generating belief that scientists do not agree about anthropogenic global warming seems to be </a:t>
            </a:r>
            <a:r>
              <a:rPr lang="en-US" sz="2000" i="1" dirty="0">
                <a:solidFill>
                  <a:srgbClr val="FF0000"/>
                </a:solidFill>
                <a:latin typeface="Arial"/>
                <a:cs typeface="Arial"/>
              </a:rPr>
              <a:t>crucial for increasing public support for emissions reduction policies</a:t>
            </a:r>
            <a:r>
              <a:rPr lang="en-US" sz="2000" i="1" dirty="0" smtClean="0">
                <a:latin typeface="Arial"/>
                <a:cs typeface="Arial"/>
              </a:rPr>
              <a:t>.”</a:t>
            </a:r>
            <a:endParaRPr lang="en-US" sz="2000" i="1" dirty="0">
              <a:latin typeface="Arial"/>
              <a:cs typeface="Arial"/>
            </a:endParaRPr>
          </a:p>
          <a:p>
            <a:pPr marL="285750" indent="-285750">
              <a:lnSpc>
                <a:spcPct val="110000"/>
              </a:lnSpc>
              <a:spcAft>
                <a:spcPts val="800"/>
              </a:spcAft>
              <a:buBlip>
                <a:blip r:embed="rId5"/>
              </a:buBlip>
            </a:pPr>
            <a:endParaRPr lang="en-US" sz="2000" dirty="0">
              <a:solidFill>
                <a:srgbClr val="717074"/>
              </a:solidFill>
              <a:latin typeface="Arial"/>
              <a:cs typeface="Arial"/>
            </a:endParaRPr>
          </a:p>
        </p:txBody>
      </p:sp>
    </p:spTree>
    <p:extLst>
      <p:ext uri="{BB962C8B-B14F-4D97-AF65-F5344CB8AC3E}">
        <p14:creationId xmlns:p14="http://schemas.microsoft.com/office/powerpoint/2010/main" val="41919360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condaryImage_logo.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96800" y="442150"/>
            <a:ext cx="2389632" cy="384048"/>
          </a:xfrm>
          <a:prstGeom prst="rect">
            <a:avLst/>
          </a:prstGeom>
        </p:spPr>
      </p:pic>
      <p:pic>
        <p:nvPicPr>
          <p:cNvPr id="5" name="Picture 4" descr="SecondaryImage_top.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3048000" cy="1176528"/>
          </a:xfrm>
          <a:prstGeom prst="rect">
            <a:avLst/>
          </a:prstGeom>
        </p:spPr>
      </p:pic>
      <p:pic>
        <p:nvPicPr>
          <p:cNvPr id="6" name="Picture 5" descr="SecondaryImage_Bottom.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25968" y="5090160"/>
            <a:ext cx="1018032" cy="1767840"/>
          </a:xfrm>
          <a:prstGeom prst="rect">
            <a:avLst/>
          </a:prstGeom>
        </p:spPr>
      </p:pic>
      <p:sp>
        <p:nvSpPr>
          <p:cNvPr id="9" name="TextBox 8"/>
          <p:cNvSpPr txBox="1"/>
          <p:nvPr/>
        </p:nvSpPr>
        <p:spPr>
          <a:xfrm>
            <a:off x="374028" y="3154455"/>
            <a:ext cx="7751940" cy="492443"/>
          </a:xfrm>
          <a:prstGeom prst="rect">
            <a:avLst/>
          </a:prstGeom>
          <a:noFill/>
        </p:spPr>
        <p:txBody>
          <a:bodyPr wrap="square" rtlCol="0">
            <a:spAutoFit/>
          </a:bodyPr>
          <a:lstStyle/>
          <a:p>
            <a:pPr marL="285750" indent="-285750">
              <a:lnSpc>
                <a:spcPct val="110000"/>
              </a:lnSpc>
              <a:spcAft>
                <a:spcPts val="800"/>
              </a:spcAft>
              <a:buBlip>
                <a:blip r:embed="rId5"/>
              </a:buBlip>
            </a:pPr>
            <a:r>
              <a:rPr lang="en-US" sz="2400" dirty="0" smtClean="0">
                <a:solidFill>
                  <a:srgbClr val="000000"/>
                </a:solidFill>
                <a:latin typeface="Arial"/>
                <a:cs typeface="Arial"/>
              </a:rPr>
              <a:t>Some bullets are more potent than others.</a:t>
            </a:r>
            <a:endParaRPr lang="en-US" sz="2400" dirty="0">
              <a:solidFill>
                <a:srgbClr val="FF0000"/>
              </a:solidFill>
              <a:latin typeface="Arial"/>
              <a:cs typeface="Arial"/>
            </a:endParaRPr>
          </a:p>
        </p:txBody>
      </p:sp>
    </p:spTree>
    <p:extLst>
      <p:ext uri="{BB962C8B-B14F-4D97-AF65-F5344CB8AC3E}">
        <p14:creationId xmlns:p14="http://schemas.microsoft.com/office/powerpoint/2010/main" val="314422421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condaryImage_logo.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96800" y="442150"/>
            <a:ext cx="2389632" cy="384048"/>
          </a:xfrm>
          <a:prstGeom prst="rect">
            <a:avLst/>
          </a:prstGeom>
        </p:spPr>
      </p:pic>
      <p:pic>
        <p:nvPicPr>
          <p:cNvPr id="5" name="Picture 4" descr="SecondaryImage_top.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3048000" cy="1176528"/>
          </a:xfrm>
          <a:prstGeom prst="rect">
            <a:avLst/>
          </a:prstGeom>
        </p:spPr>
      </p:pic>
      <p:sp>
        <p:nvSpPr>
          <p:cNvPr id="7" name="TextBox 6"/>
          <p:cNvSpPr txBox="1"/>
          <p:nvPr/>
        </p:nvSpPr>
        <p:spPr>
          <a:xfrm>
            <a:off x="374028" y="1503655"/>
            <a:ext cx="7751940" cy="523220"/>
          </a:xfrm>
          <a:prstGeom prst="rect">
            <a:avLst/>
          </a:prstGeom>
          <a:noFill/>
        </p:spPr>
        <p:txBody>
          <a:bodyPr wrap="square" rtlCol="0">
            <a:spAutoFit/>
          </a:bodyPr>
          <a:lstStyle/>
          <a:p>
            <a:r>
              <a:rPr lang="en-US" sz="2800" b="1" dirty="0" smtClean="0">
                <a:solidFill>
                  <a:srgbClr val="F08B1D"/>
                </a:solidFill>
                <a:latin typeface="Arial"/>
                <a:cs typeface="Arial"/>
              </a:rPr>
              <a:t>The “Consensus Gap”</a:t>
            </a:r>
            <a:endParaRPr lang="en-US" sz="2000" dirty="0" smtClean="0">
              <a:solidFill>
                <a:srgbClr val="000000"/>
              </a:solidFill>
              <a:latin typeface="Arial"/>
              <a:cs typeface="Arial"/>
            </a:endParaRPr>
          </a:p>
        </p:txBody>
      </p:sp>
      <p:pic>
        <p:nvPicPr>
          <p:cNvPr id="2" name="Picture 1" descr="Consensus_Gap2.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42492" y="2306516"/>
            <a:ext cx="7999531" cy="4094716"/>
          </a:xfrm>
          <a:prstGeom prst="rect">
            <a:avLst/>
          </a:prstGeom>
        </p:spPr>
      </p:pic>
    </p:spTree>
    <p:extLst>
      <p:ext uri="{BB962C8B-B14F-4D97-AF65-F5344CB8AC3E}">
        <p14:creationId xmlns:p14="http://schemas.microsoft.com/office/powerpoint/2010/main" val="248403782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sensus_1024.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1895327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19583</TotalTime>
  <Words>329</Words>
  <Application>Microsoft Macintosh PowerPoint</Application>
  <PresentationFormat>On-screen Show (4:3)</PresentationFormat>
  <Paragraphs>39</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John Cook</cp:lastModifiedBy>
  <cp:revision>492</cp:revision>
  <dcterms:created xsi:type="dcterms:W3CDTF">2011-09-23T03:50:30Z</dcterms:created>
  <dcterms:modified xsi:type="dcterms:W3CDTF">2013-10-16T00:06:12Z</dcterms:modified>
</cp:coreProperties>
</file>